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393" r:id="rId2"/>
    <p:sldId id="394" r:id="rId3"/>
    <p:sldId id="342" r:id="rId4"/>
    <p:sldId id="348" r:id="rId5"/>
    <p:sldId id="354" r:id="rId6"/>
    <p:sldId id="375" r:id="rId7"/>
    <p:sldId id="379" r:id="rId8"/>
    <p:sldId id="361" r:id="rId9"/>
    <p:sldId id="362" r:id="rId10"/>
    <p:sldId id="376" r:id="rId11"/>
    <p:sldId id="377" r:id="rId12"/>
    <p:sldId id="378" r:id="rId13"/>
    <p:sldId id="380" r:id="rId14"/>
    <p:sldId id="349" r:id="rId15"/>
    <p:sldId id="363" r:id="rId16"/>
    <p:sldId id="364" r:id="rId17"/>
    <p:sldId id="381" r:id="rId18"/>
    <p:sldId id="395" r:id="rId19"/>
    <p:sldId id="396" r:id="rId20"/>
    <p:sldId id="344" r:id="rId21"/>
    <p:sldId id="341" r:id="rId22"/>
    <p:sldId id="352" r:id="rId23"/>
    <p:sldId id="360" r:id="rId24"/>
    <p:sldId id="316" r:id="rId25"/>
    <p:sldId id="317" r:id="rId26"/>
    <p:sldId id="327" r:id="rId27"/>
    <p:sldId id="322" r:id="rId28"/>
    <p:sldId id="294" r:id="rId29"/>
    <p:sldId id="296" r:id="rId30"/>
    <p:sldId id="298" r:id="rId31"/>
    <p:sldId id="299" r:id="rId32"/>
    <p:sldId id="300" r:id="rId33"/>
    <p:sldId id="301" r:id="rId34"/>
    <p:sldId id="302" r:id="rId35"/>
    <p:sldId id="303" r:id="rId36"/>
    <p:sldId id="305" r:id="rId37"/>
    <p:sldId id="382" r:id="rId38"/>
    <p:sldId id="369" r:id="rId39"/>
    <p:sldId id="387" r:id="rId40"/>
    <p:sldId id="383" r:id="rId41"/>
    <p:sldId id="384" r:id="rId42"/>
    <p:sldId id="385" r:id="rId43"/>
    <p:sldId id="386" r:id="rId44"/>
    <p:sldId id="366" r:id="rId45"/>
    <p:sldId id="389" r:id="rId46"/>
    <p:sldId id="370" r:id="rId47"/>
    <p:sldId id="388" r:id="rId48"/>
    <p:sldId id="371" r:id="rId49"/>
    <p:sldId id="372" r:id="rId50"/>
    <p:sldId id="398" r:id="rId51"/>
    <p:sldId id="39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68994" autoAdjust="0"/>
  </p:normalViewPr>
  <p:slideViewPr>
    <p:cSldViewPr>
      <p:cViewPr varScale="1">
        <p:scale>
          <a:sx n="77" d="100"/>
          <a:sy n="77" d="100"/>
        </p:scale>
        <p:origin x="-1944"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3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04E7D-5C14-4482-9B9D-F5D87948CC59}" type="datetimeFigureOut">
              <a:rPr lang="en-AU"/>
              <a:pPr>
                <a:defRPr/>
              </a:pPr>
              <a:t>23/07/2013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197AE18-C131-4654-8AF5-0E21F4A464D9}" type="slidenum">
              <a:rPr lang="en-AU"/>
              <a:pPr>
                <a:defRPr/>
              </a:pPr>
              <a:t>‹#›</a:t>
            </a:fld>
            <a:endParaRPr lang="en-AU"/>
          </a:p>
        </p:txBody>
      </p:sp>
    </p:spTree>
    <p:extLst>
      <p:ext uri="{BB962C8B-B14F-4D97-AF65-F5344CB8AC3E}">
        <p14:creationId xmlns:p14="http://schemas.microsoft.com/office/powerpoint/2010/main" val="389954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endParaRPr lang="en-AU" smtClean="0"/>
          </a:p>
        </p:txBody>
      </p:sp>
      <p:sp>
        <p:nvSpPr>
          <p:cNvPr id="184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2813"/>
            <a:fld id="{37876E39-4A68-4BC9-AC6B-A12EC7E6F15D}" type="slidenum">
              <a:rPr lang="en-AU" sz="1200">
                <a:solidFill>
                  <a:srgbClr val="000000"/>
                </a:solidFill>
                <a:latin typeface="Calibri" pitchFamily="34" charset="0"/>
              </a:rPr>
              <a:pPr algn="r" defTabSz="912813"/>
              <a:t>2</a:t>
            </a:fld>
            <a:endParaRPr lang="en-AU"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would argue</a:t>
            </a:r>
            <a:r>
              <a:rPr lang="en-AU" baseline="0" dirty="0" smtClean="0"/>
              <a:t> that there is complete overlap in the aims of clinical medicine and medical science with those of functional contextualism</a:t>
            </a:r>
            <a:endParaRPr lang="en-AU" dirty="0"/>
          </a:p>
        </p:txBody>
      </p:sp>
      <p:sp>
        <p:nvSpPr>
          <p:cNvPr id="4" name="Slide Number Placeholder 3"/>
          <p:cNvSpPr>
            <a:spLocks noGrp="1"/>
          </p:cNvSpPr>
          <p:nvPr>
            <p:ph type="sldNum" sz="quarter" idx="10"/>
          </p:nvPr>
        </p:nvSpPr>
        <p:spPr/>
        <p:txBody>
          <a:bodyPr/>
          <a:lstStyle/>
          <a:p>
            <a:pPr>
              <a:defRPr/>
            </a:pPr>
            <a:fld id="{0197AE18-C131-4654-8AF5-0E21F4A464D9}" type="slidenum">
              <a:rPr lang="en-AU" smtClean="0"/>
              <a:pPr>
                <a:defRPr/>
              </a:pPr>
              <a:t>22</a:t>
            </a:fld>
            <a:endParaRPr lang="en-AU"/>
          </a:p>
        </p:txBody>
      </p:sp>
    </p:spTree>
    <p:extLst>
      <p:ext uri="{BB962C8B-B14F-4D97-AF65-F5344CB8AC3E}">
        <p14:creationId xmlns:p14="http://schemas.microsoft.com/office/powerpoint/2010/main" val="414052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solidFill>
                  <a:srgbClr val="000000"/>
                </a:solidFill>
              </a:rPr>
              <a:t>‘Theory’ has a wide variety of meanings in intellectual discourse, but we will restrict our discussion to a</a:t>
            </a:r>
          </a:p>
          <a:p>
            <a:pPr eaLnBrk="1" hangingPunct="1">
              <a:spcBef>
                <a:spcPct val="0"/>
              </a:spcBef>
            </a:pPr>
            <a:r>
              <a:rPr lang="en-AU" smtClean="0">
                <a:solidFill>
                  <a:srgbClr val="000000"/>
                </a:solidFill>
              </a:rPr>
              <a:t>relatively simple interpretation: statements that are relatively precise and have relatively broad scope. Precision</a:t>
            </a:r>
          </a:p>
          <a:p>
            <a:pPr eaLnBrk="1" hangingPunct="1">
              <a:spcBef>
                <a:spcPct val="0"/>
              </a:spcBef>
            </a:pPr>
            <a:r>
              <a:rPr lang="en-AU" smtClean="0">
                <a:solidFill>
                  <a:srgbClr val="000000"/>
                </a:solidFill>
              </a:rPr>
              <a:t>refers to the number of ways a particular phenomena can be explained with a given set of analytic concepts (the</a:t>
            </a:r>
          </a:p>
          <a:p>
            <a:pPr eaLnBrk="1" hangingPunct="1">
              <a:spcBef>
                <a:spcPct val="0"/>
              </a:spcBef>
            </a:pPr>
            <a:r>
              <a:rPr lang="en-AU" smtClean="0">
                <a:solidFill>
                  <a:srgbClr val="000000"/>
                </a:solidFill>
              </a:rPr>
              <a:t>fewer, the better) and scope refers to the range of phenomena that can be explained with those concepts (the</a:t>
            </a:r>
          </a:p>
          <a:p>
            <a:pPr eaLnBrk="1" hangingPunct="1">
              <a:spcBef>
                <a:spcPct val="0"/>
              </a:spcBef>
            </a:pPr>
            <a:r>
              <a:rPr lang="en-AU" smtClean="0">
                <a:solidFill>
                  <a:srgbClr val="000000"/>
                </a:solidFill>
              </a:rPr>
              <a:t>wider, the better). Theories are valuable because they allow for conceptual economy and parsimony, provide</a:t>
            </a:r>
          </a:p>
          <a:p>
            <a:pPr eaLnBrk="1" hangingPunct="1">
              <a:spcBef>
                <a:spcPct val="0"/>
              </a:spcBef>
            </a:pPr>
            <a:r>
              <a:rPr lang="en-AU" smtClean="0">
                <a:solidFill>
                  <a:srgbClr val="000000"/>
                </a:solidFill>
              </a:rPr>
              <a:t>guidance for confronting new problems or situations, and prevent a discipline from becoming increasingly</a:t>
            </a:r>
          </a:p>
          <a:p>
            <a:pPr eaLnBrk="1" hangingPunct="1">
              <a:spcBef>
                <a:spcPct val="0"/>
              </a:spcBef>
            </a:pPr>
            <a:r>
              <a:rPr lang="en-AU" smtClean="0">
                <a:solidFill>
                  <a:srgbClr val="000000"/>
                </a:solidFill>
              </a:rPr>
              <a:t>disorganized and incoherent (Hayes, Strosahl, &amp; Wilson, 1999) – from the above</a:t>
            </a:r>
          </a:p>
          <a:p>
            <a:pPr eaLnBrk="1" hangingPunct="1">
              <a:spcBef>
                <a:spcPct val="0"/>
              </a:spcBef>
            </a:pPr>
            <a:endParaRPr lang="en-AU"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D91B0A-FFD7-45E6-97E0-6A9DD3B98AE3}" type="slidenum">
              <a:rPr lang="en-AU"/>
              <a:pPr fontAlgn="base">
                <a:spcBef>
                  <a:spcPct val="0"/>
                </a:spcBef>
                <a:spcAft>
                  <a:spcPct val="0"/>
                </a:spcAft>
                <a:defRPr/>
              </a:pPr>
              <a:t>23</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b="1" dirty="0" smtClean="0"/>
              <a:t>Physiology = changes over time within the structure and function of a living organism in </a:t>
            </a:r>
            <a:r>
              <a:rPr lang="en-AU" b="1" dirty="0" smtClean="0"/>
              <a:t>relation </a:t>
            </a:r>
            <a:r>
              <a:rPr lang="en-AU" b="1" dirty="0" smtClean="0"/>
              <a:t>to context</a:t>
            </a:r>
            <a:r>
              <a:rPr lang="en-AU" b="1" dirty="0" smtClean="0">
                <a:sym typeface="Wingdings" pitchFamily="2" charset="2"/>
              </a:rPr>
              <a:t></a:t>
            </a:r>
            <a:r>
              <a:rPr lang="en-AU" b="1" dirty="0" smtClean="0"/>
              <a:t> analysed within a functional contextual framework. If NOT, the goals and aims of the behaving scientist are overlooked: science does not “have values</a:t>
            </a:r>
            <a:r>
              <a:rPr lang="en-AU" b="1" dirty="0" smtClean="0"/>
              <a:t>”.</a:t>
            </a:r>
          </a:p>
          <a:p>
            <a:pPr eaLnBrk="1" hangingPunct="1"/>
            <a:endParaRPr lang="en-AU" b="1" dirty="0" smtClean="0"/>
          </a:p>
          <a:p>
            <a:pPr eaLnBrk="1" hangingPunct="1"/>
            <a:r>
              <a:rPr lang="en-AU" b="1" dirty="0" smtClean="0"/>
              <a:t>This is frequently the case, and the goals and aims are generally mechanistic, reductionist and increasingly unhappily commercial. Naturally so, being behavior within a corporate context = profit.</a:t>
            </a:r>
          </a:p>
          <a:p>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Credit to Chad Drake for diagram</a:t>
            </a:r>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710998-017F-4186-9ADC-21A3ED460BCC}" type="slidenum">
              <a:rPr lang="en-AU" sz="1200">
                <a:latin typeface="Calibri" pitchFamily="34" charset="0"/>
              </a:rPr>
              <a:pPr algn="r"/>
              <a:t>28</a:t>
            </a:fld>
            <a:endParaRPr lang="en-A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73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6D6372-A95C-4147-9306-C4172FE06D00}" type="slidenum">
              <a:rPr lang="en-AU" sz="1200">
                <a:latin typeface="Calibri" pitchFamily="34" charset="0"/>
              </a:rPr>
              <a:pPr algn="r"/>
              <a:t>29</a:t>
            </a:fld>
            <a:endParaRPr lang="en-AU"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93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EEA84D-2351-4DC8-BB43-1C3E32A4F430}" type="slidenum">
              <a:rPr lang="en-AU" sz="1200">
                <a:latin typeface="Calibri" pitchFamily="34" charset="0"/>
              </a:rPr>
              <a:pPr algn="r"/>
              <a:t>30</a:t>
            </a:fld>
            <a:endParaRPr lang="en-AU"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AU" sz="1400" b="1" smtClean="0"/>
              <a:t>Scientific laws (and statements about observed phenomena </a:t>
            </a:r>
            <a:r>
              <a:rPr lang="en-AU" sz="1400" b="1" i="1" smtClean="0"/>
              <a:t>including drugs, fMRI’s, neurones</a:t>
            </a:r>
            <a:r>
              <a:rPr lang="en-AU" sz="1400" b="1" smtClean="0"/>
              <a:t>) ... </a:t>
            </a:r>
          </a:p>
          <a:p>
            <a:pPr eaLnBrk="1" hangingPunct="1">
              <a:lnSpc>
                <a:spcPct val="80000"/>
              </a:lnSpc>
            </a:pPr>
            <a:r>
              <a:rPr lang="en-AU" sz="1400" b="1" i="1" smtClean="0"/>
              <a:t>specify or imply responses and consequences</a:t>
            </a:r>
            <a:r>
              <a:rPr lang="en-AU" sz="1400" b="1" smtClean="0"/>
              <a:t>.</a:t>
            </a:r>
          </a:p>
          <a:p>
            <a:pPr eaLnBrk="1" hangingPunct="1">
              <a:lnSpc>
                <a:spcPct val="80000"/>
              </a:lnSpc>
            </a:pPr>
            <a:r>
              <a:rPr lang="en-AU" sz="1400" b="1" smtClean="0"/>
              <a:t>They are not ... obeyed by nature but…</a:t>
            </a:r>
          </a:p>
          <a:p>
            <a:pPr eaLnBrk="1" hangingPunct="1">
              <a:lnSpc>
                <a:spcPct val="80000"/>
              </a:lnSpc>
            </a:pPr>
            <a:r>
              <a:rPr lang="en-AU" sz="1400" b="1" smtClean="0"/>
              <a:t>…  by men that deal effectively with nature. </a:t>
            </a:r>
          </a:p>
          <a:p>
            <a:pPr eaLnBrk="1" hangingPunct="1">
              <a:lnSpc>
                <a:spcPct val="80000"/>
              </a:lnSpc>
            </a:pPr>
            <a:r>
              <a:rPr lang="en-AU" sz="1400" b="1" smtClean="0"/>
              <a:t>The formula s = 1/2 gt2 does not govern the behavior of falling bodies…</a:t>
            </a:r>
          </a:p>
          <a:p>
            <a:pPr eaLnBrk="1" hangingPunct="1">
              <a:lnSpc>
                <a:spcPct val="80000"/>
              </a:lnSpc>
            </a:pPr>
            <a:r>
              <a:rPr lang="en-AU" sz="1400" b="1" smtClean="0"/>
              <a:t>… it governs those who correctly predict the position of falling bodies at given times. </a:t>
            </a:r>
          </a:p>
          <a:p>
            <a:pPr eaLnBrk="1" hangingPunct="1">
              <a:lnSpc>
                <a:spcPct val="80000"/>
              </a:lnSpc>
            </a:pPr>
            <a:r>
              <a:rPr lang="en-AU" sz="1400" b="1" smtClean="0"/>
              <a:t>(BF Skinner, 1969, p. 141)</a:t>
            </a:r>
          </a:p>
          <a:p>
            <a:pPr eaLnBrk="1" hangingPunct="1">
              <a:spcBef>
                <a:spcPct val="0"/>
              </a:spcBef>
            </a:pPr>
            <a:endParaRPr lang="en-AU" smtClean="0"/>
          </a:p>
        </p:txBody>
      </p:sp>
      <p:sp>
        <p:nvSpPr>
          <p:cNvPr id="614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901D9B0-FBAA-4766-8926-BA9CB0285087}" type="slidenum">
              <a:rPr lang="en-AU" sz="1200">
                <a:latin typeface="Calibri" pitchFamily="34" charset="0"/>
              </a:rPr>
              <a:pPr algn="r"/>
              <a:t>31</a:t>
            </a:fld>
            <a:endParaRPr lang="en-AU"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b="1" smtClean="0"/>
              <a:t>Functional Contextualists - being really annoying </a:t>
            </a:r>
            <a:r>
              <a:rPr lang="en-AU" b="1" smtClean="0">
                <a:sym typeface="Wingdings" pitchFamily="2" charset="2"/>
              </a:rPr>
              <a:t></a:t>
            </a:r>
          </a:p>
          <a:p>
            <a:pPr eaLnBrk="1" hangingPunct="1">
              <a:spcBef>
                <a:spcPct val="0"/>
              </a:spcBef>
            </a:pPr>
            <a:endParaRPr lang="en-AU" b="1" smtClean="0">
              <a:sym typeface="Wingdings" pitchFamily="2" charset="2"/>
            </a:endParaRPr>
          </a:p>
          <a:p>
            <a:pPr eaLnBrk="1" hangingPunct="1">
              <a:spcBef>
                <a:spcPct val="0"/>
              </a:spcBef>
            </a:pPr>
            <a:r>
              <a:rPr lang="en-AU" smtClean="0"/>
              <a:t>FC view of aontology means ALL phenomena may be viewed functionally, incl biochemistry, from naming to physiology, osmosis and JR Pappenheimer, Mach and physics (bedrock of materialism), AND which may be “spoken of” mechanistically quite successfully… eg man on moon, computers, medicine’s successes, sewerage, engineering i.e. this way of speaking is FC “true”! So there! </a:t>
            </a:r>
          </a:p>
          <a:p>
            <a:pPr eaLnBrk="1" hangingPunct="1">
              <a:spcBef>
                <a:spcPct val="0"/>
              </a:spcBef>
            </a:pPr>
            <a:r>
              <a:rPr lang="en-AU" smtClean="0"/>
              <a:t>AND THEN there’s behavior which thanks to operant processes (esp human including DRR which impacts on everything else) leads to an unbelievable complexity of phenomena, which requires more careful explication of strategy, assumptions, truth criteria. Hence early 90’s work.</a:t>
            </a:r>
          </a:p>
          <a:p>
            <a:pPr eaLnBrk="1" hangingPunct="1">
              <a:spcBef>
                <a:spcPct val="0"/>
              </a:spcBef>
            </a:pPr>
            <a:r>
              <a:rPr lang="en-AU" smtClean="0"/>
              <a:t>Otherwise we get failed neuro-mechanism, DSM, psychopharma’s Lysenko’ism, Anatomy and Pharmageddon, deteriorating health.</a:t>
            </a:r>
          </a:p>
          <a:p>
            <a:pPr eaLnBrk="1" hangingPunct="1">
              <a:spcBef>
                <a:spcPct val="0"/>
              </a:spcBef>
            </a:pPr>
            <a:r>
              <a:rPr lang="en-AU" smtClean="0"/>
              <a:t>Really annoyingly, FC’ers can view all successful mechanistic approaches as being “successful working” in those particular contexts, and therefore in a sense FC based! ;) BUT unlike psychoanalysts “knowing more than you do” FC’ers have an empirical obligation to “show your working…”</a:t>
            </a:r>
          </a:p>
          <a:p>
            <a:pPr eaLnBrk="1" hangingPunct="1">
              <a:spcBef>
                <a:spcPct val="0"/>
              </a:spcBef>
            </a:pPr>
            <a:endParaRPr lang="en-AU" smtClean="0"/>
          </a:p>
          <a:p>
            <a:pPr eaLnBrk="1" hangingPunct="1">
              <a:spcBef>
                <a:spcPct val="0"/>
              </a:spcBef>
            </a:pPr>
            <a:endParaRPr lang="en-AU" smtClean="0"/>
          </a:p>
        </p:txBody>
      </p:sp>
      <p:sp>
        <p:nvSpPr>
          <p:cNvPr id="634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FAC3A7B-1E47-41B9-8076-75AB0C3D46B6}" type="slidenum">
              <a:rPr lang="en-AU" sz="1200">
                <a:latin typeface="Calibri" pitchFamily="34" charset="0"/>
              </a:rPr>
              <a:pPr algn="r"/>
              <a:t>32</a:t>
            </a:fld>
            <a:endParaRPr lang="en-AU"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 typeface="Corbel" pitchFamily="34" charset="0"/>
              <a:buNone/>
            </a:pPr>
            <a:r>
              <a:rPr lang="en-AU" sz="1400" b="1" smtClean="0"/>
              <a:t>Languaging “depression” / “SSRI” / “fMRI finding </a:t>
            </a:r>
            <a:r>
              <a:rPr lang="en-AU" sz="1400" smtClean="0"/>
              <a:t>of enhanced dorsolateral medial cortex activity” </a:t>
            </a:r>
            <a:r>
              <a:rPr lang="en-AU" sz="1400" b="1" smtClean="0"/>
              <a:t>can be</a:t>
            </a:r>
            <a:r>
              <a:rPr lang="en-AU" sz="1400" smtClean="0"/>
              <a:t> </a:t>
            </a:r>
            <a:r>
              <a:rPr lang="en-AU" sz="1400" b="1" smtClean="0"/>
              <a:t>continuous with observed </a:t>
            </a:r>
            <a:r>
              <a:rPr lang="en-AU" sz="1400" smtClean="0"/>
              <a:t>client / client-clinician behavior/ verbal response / scientist </a:t>
            </a:r>
            <a:r>
              <a:rPr lang="en-AU" sz="1400" b="1" smtClean="0"/>
              <a:t>response to instrument output</a:t>
            </a:r>
          </a:p>
          <a:p>
            <a:pPr marL="228600" indent="-228600" eaLnBrk="1" hangingPunct="1">
              <a:buFont typeface="Corbel" pitchFamily="34" charset="0"/>
              <a:buNone/>
            </a:pPr>
            <a:r>
              <a:rPr lang="en-AU" sz="1400" b="1" smtClean="0"/>
              <a:t>Saying “SSRI” etc may enhance precision, scope and depth of analysing contextually </a:t>
            </a:r>
            <a:r>
              <a:rPr lang="en-AU" sz="1400" smtClean="0"/>
              <a:t>client verbal response/ effective scientist </a:t>
            </a:r>
            <a:r>
              <a:rPr lang="en-AU" sz="1400" b="1" smtClean="0"/>
              <a:t>behavior to instrument output </a:t>
            </a:r>
            <a:r>
              <a:rPr lang="en-AU" sz="1400" b="1" i="1" smtClean="0"/>
              <a:t>and</a:t>
            </a:r>
            <a:r>
              <a:rPr lang="en-AU" sz="1400" b="1" smtClean="0"/>
              <a:t> </a:t>
            </a:r>
            <a:r>
              <a:rPr lang="en-AU" sz="1400" b="1" u="sng" smtClean="0"/>
              <a:t>applicability</a:t>
            </a:r>
            <a:r>
              <a:rPr lang="en-AU" sz="1400" b="1" smtClean="0"/>
              <a:t> to other client behavior/experiments/aspects of experiment </a:t>
            </a:r>
            <a:r>
              <a:rPr lang="en-AU" sz="1400" b="1" i="1" smtClean="0"/>
              <a:t>and</a:t>
            </a:r>
            <a:r>
              <a:rPr lang="en-AU" sz="1400" b="1" smtClean="0"/>
              <a:t> other fields of interest – i.e. success in workability</a:t>
            </a:r>
          </a:p>
          <a:p>
            <a:pPr marL="228600" indent="-228600" eaLnBrk="1" hangingPunct="1">
              <a:spcBef>
                <a:spcPct val="0"/>
              </a:spcBef>
            </a:pPr>
            <a:endParaRPr lang="en-AU" smtClean="0"/>
          </a:p>
        </p:txBody>
      </p:sp>
      <p:sp>
        <p:nvSpPr>
          <p:cNvPr id="655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8E864E5-B71A-45D9-8FD2-E1945CBC5073}" type="slidenum">
              <a:rPr lang="en-AU" sz="1200">
                <a:latin typeface="Calibri" pitchFamily="34" charset="0"/>
              </a:rPr>
              <a:pPr algn="r"/>
              <a:t>33</a:t>
            </a:fld>
            <a:endParaRPr lang="en-AU"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015100E-41A0-4E43-A0A7-3E24B2751B1B}" type="slidenum">
              <a:rPr lang="en-AU" sz="1200">
                <a:latin typeface="Calibri" pitchFamily="34" charset="0"/>
              </a:rPr>
              <a:pPr algn="r"/>
              <a:t>34</a:t>
            </a:fld>
            <a:endParaRPr lang="en-A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David Hume, Ernst Mach, Charles Darwin, JR Kantor, BF Skinner, PB Dews, Stephen Pepper, Steven C Hayes, Kelly G Wilson, JR Pappenheimer, Skinner and Dews.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104BF-9D4F-4383-A950-2C7541C12AD8}" type="slidenum">
              <a:rPr lang="en-AU"/>
              <a:pPr fontAlgn="base">
                <a:spcBef>
                  <a:spcPct val="0"/>
                </a:spcBef>
                <a:spcAft>
                  <a:spcPct val="0"/>
                </a:spcAft>
                <a:defRPr/>
              </a:pPr>
              <a:t>3</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96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F3808E4-FA3D-4BEC-9ECF-632082C11C05}" type="slidenum">
              <a:rPr lang="en-AU" sz="1200">
                <a:latin typeface="Calibri" pitchFamily="34" charset="0"/>
              </a:rPr>
              <a:pPr algn="r"/>
              <a:t>35</a:t>
            </a:fld>
            <a:endParaRPr lang="en-AU"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16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404EC99-D3A8-4D91-BCC5-40950585047D}" type="slidenum">
              <a:rPr lang="en-AU" sz="1200">
                <a:latin typeface="Calibri" pitchFamily="34" charset="0"/>
              </a:rPr>
              <a:pPr algn="r"/>
              <a:t>36</a:t>
            </a:fld>
            <a:endParaRPr lang="en-AU"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AU" sz="1100" smtClean="0"/>
              <a:t>The material state of the brain is never by itself a scientifically adequate cause of psychological action; instead </a:t>
            </a:r>
            <a:r>
              <a:rPr lang="en-AU" sz="1100" b="1" smtClean="0"/>
              <a:t>neurobiological evidence relative to psychology </a:t>
            </a:r>
            <a:r>
              <a:rPr lang="en-AU" sz="1100" b="1" i="1" smtClean="0"/>
              <a:t>examines the depth of psychological accounts </a:t>
            </a:r>
            <a:r>
              <a:rPr lang="en-AU" sz="1100" b="1" smtClean="0"/>
              <a:t>and provides a larger scientific context for them.</a:t>
            </a:r>
            <a:r>
              <a:rPr lang="en-AU" sz="1100" smtClean="0"/>
              <a:t> If a behavioral event is understood in terms of history, context, and function, nothing should appear at the neurobiological level that contradicts that understanding. If it does, then the analysis fails because it has no depth. </a:t>
            </a:r>
          </a:p>
          <a:p>
            <a:pPr eaLnBrk="1" hangingPunct="1">
              <a:lnSpc>
                <a:spcPct val="90000"/>
              </a:lnSpc>
            </a:pPr>
            <a:r>
              <a:rPr lang="en-AU" sz="1100" smtClean="0"/>
              <a:t>If, conversely, </a:t>
            </a:r>
            <a:r>
              <a:rPr lang="en-AU" sz="1100" b="1" smtClean="0"/>
              <a:t>relations</a:t>
            </a:r>
            <a:r>
              <a:rPr lang="en-AU" sz="1100" smtClean="0"/>
              <a:t> between </a:t>
            </a:r>
            <a:r>
              <a:rPr lang="en-AU" sz="1100" b="1" smtClean="0"/>
              <a:t>precisely defined situated actions </a:t>
            </a:r>
            <a:r>
              <a:rPr lang="en-AU" sz="1100" smtClean="0"/>
              <a:t>and </a:t>
            </a:r>
            <a:r>
              <a:rPr lang="en-AU" sz="1100" b="1" smtClean="0"/>
              <a:t>neurobiology</a:t>
            </a:r>
            <a:r>
              <a:rPr lang="en-AU" sz="1100" smtClean="0"/>
              <a:t> are obtained then we have </a:t>
            </a:r>
            <a:r>
              <a:rPr lang="en-AU" sz="1100" i="1" smtClean="0"/>
              <a:t>increased our understanding of </a:t>
            </a:r>
            <a:r>
              <a:rPr lang="en-AU" sz="1100" i="1" u="sng" smtClean="0"/>
              <a:t>neurobiology and of behavior</a:t>
            </a:r>
            <a:r>
              <a:rPr lang="en-AU" sz="1100" smtClean="0"/>
              <a:t>, because all of the factors of history, context, and function known to be important at the behavioral level can now inform our understanding of how the brain develops and functions. </a:t>
            </a:r>
          </a:p>
          <a:p>
            <a:pPr eaLnBrk="1" hangingPunct="1">
              <a:lnSpc>
                <a:spcPct val="90000"/>
              </a:lnSpc>
            </a:pPr>
            <a:r>
              <a:rPr lang="en-AU" sz="1100" b="1" smtClean="0"/>
              <a:t>As neurobiological evidence grows </a:t>
            </a:r>
            <a:r>
              <a:rPr lang="en-AU" sz="1100" smtClean="0"/>
              <a:t>based on more adequate behavioral and contextual knowledge, the </a:t>
            </a:r>
            <a:r>
              <a:rPr lang="en-AU" sz="1100" b="1" smtClean="0"/>
              <a:t>implications for behavioral science of neurobiological knowledge grow </a:t>
            </a:r>
            <a:r>
              <a:rPr lang="en-AU" sz="1100" smtClean="0"/>
              <a:t>as well. For example, knowledge of contextual effects on brain functioning can later allow neurobiologists to provide additional clues to behavioral scientists about the possible contextual factors involved in complex performances that are not yet well understood at the psychological level, based of patterns of neurobiological responding.</a:t>
            </a:r>
          </a:p>
          <a:p>
            <a:pPr eaLnBrk="1" hangingPunct="1"/>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b="1" smtClean="0">
                <a:solidFill>
                  <a:srgbClr val="131313"/>
                </a:solidFill>
                <a:latin typeface="AdvTT2acb703b"/>
              </a:rPr>
              <a:t>The full benefit of prevention (medical) science will not be realized until we… influence organizational practices. </a:t>
            </a:r>
          </a:p>
          <a:p>
            <a:pPr eaLnBrk="1" hangingPunct="1"/>
            <a:r>
              <a:rPr lang="en-AU" smtClean="0">
                <a:solidFill>
                  <a:srgbClr val="131313"/>
                </a:solidFill>
                <a:latin typeface="AdvTT2acb703b"/>
              </a:rPr>
              <a:t>Marketing of tobacco, alcohol, and food (AND MEDICATIONS) and corporate advocacy for economic policies that maintain family poverty are examples of practices we must influence.</a:t>
            </a:r>
          </a:p>
          <a:p>
            <a:pPr eaLnBrk="1" hangingPunct="1"/>
            <a:r>
              <a:rPr lang="en-AU" smtClean="0">
                <a:solidFill>
                  <a:srgbClr val="131313"/>
                </a:solidFill>
                <a:latin typeface="AdvTT2acb703b"/>
              </a:rPr>
              <a:t>(? also medical / psychiatric professional bodies and journals, the pharmaceutical industry / regulatory agencies, and University and government research funding agencies. Perhaps outside the CM SIG remit, but critical - environmental practices) </a:t>
            </a:r>
          </a:p>
          <a:p>
            <a:pPr eaLnBrk="1" hangingPunct="1"/>
            <a:r>
              <a:rPr lang="en-AU" b="1" smtClean="0">
                <a:solidFill>
                  <a:srgbClr val="131313"/>
                </a:solidFill>
                <a:latin typeface="AdvTT2acb703b"/>
              </a:rPr>
              <a:t>This paper analyzes the evolution of such practices in terms of their selection by economic consequences. </a:t>
            </a:r>
          </a:p>
          <a:p>
            <a:pPr eaLnBrk="1" hangingPunct="1"/>
            <a:r>
              <a:rPr lang="en-AU" b="1" smtClean="0">
                <a:solidFill>
                  <a:srgbClr val="131313"/>
                </a:solidFill>
                <a:latin typeface="AdvTT2acb703b"/>
                <a:sym typeface="Wingdings" pitchFamily="2" charset="2"/>
              </a:rPr>
              <a:t> CBS scaled up to social organisational PROSOCIAL level.</a:t>
            </a:r>
            <a:endParaRPr lang="en-AU" b="1" smtClean="0"/>
          </a:p>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Simon Dymond, Robert Whelan, Michael Schlund, Pappenheimer, Skinner, Dews, Alan Poling, David Healy</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959C20-ACF4-4779-B437-0B81D633B4F2}" type="slidenum">
              <a:rPr lang="en-AU"/>
              <a:pPr fontAlgn="base">
                <a:spcBef>
                  <a:spcPct val="0"/>
                </a:spcBef>
                <a:spcAft>
                  <a:spcPct val="0"/>
                </a:spcAft>
                <a:defRPr/>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Does the prevailing or dominant model of medicine get us where we want to go? </a:t>
            </a:r>
          </a:p>
          <a:p>
            <a:pPr eaLnBrk="1" hangingPunct="1">
              <a:spcBef>
                <a:spcPct val="0"/>
              </a:spcBef>
            </a:pPr>
            <a:r>
              <a:rPr lang="en-AU" smtClean="0"/>
              <a:t>What we’ve recognised is, no it won’t. Not until we recognise the social, environmental and political determinants of health will we have the impact on  worldwide disease prevention that we really want.</a:t>
            </a:r>
          </a:p>
          <a:p>
            <a:pPr eaLnBrk="1" hangingPunct="1">
              <a:spcBef>
                <a:spcPct val="0"/>
              </a:spcBef>
            </a:pPr>
            <a:r>
              <a:rPr lang="en-AU" smtClean="0"/>
              <a:t>We need respectful irreverence. We need to question the existing models. Are they doing what we want them to do? Are they serving the public? </a:t>
            </a:r>
          </a:p>
          <a:p>
            <a:pPr eaLnBrk="1" hangingPunct="1">
              <a:spcBef>
                <a:spcPct val="0"/>
              </a:spcBef>
            </a:pPr>
            <a:r>
              <a:rPr lang="en-AU" smtClean="0"/>
              <a:t>Many of the journals, editors, have become beholden to the pharmaceutical industries that populate their pages. We need to make science accessible to people, and to serve them. Via blogs, interactive sites, especially to the 3rd world.</a:t>
            </a:r>
          </a:p>
          <a:p>
            <a:pPr eaLnBrk="1" hangingPunct="1">
              <a:spcBef>
                <a:spcPct val="0"/>
              </a:spcBef>
            </a:pPr>
            <a:endParaRPr lang="en-AU" smtClean="0"/>
          </a:p>
          <a:p>
            <a:pPr eaLnBrk="1" hangingPunct="1">
              <a:spcBef>
                <a:spcPct val="0"/>
              </a:spcBef>
            </a:pPr>
            <a:r>
              <a:rPr lang="en-AU" smtClean="0"/>
              <a:t>2013 – RIAT Restoring Invisible and Abandoned Trials: A Creative Approach to a Public Good; Now a Creative Approach to Implementation is Needed</a:t>
            </a:r>
          </a:p>
          <a:p>
            <a:pPr eaLnBrk="1" hangingPunct="1">
              <a:spcBef>
                <a:spcPct val="0"/>
              </a:spcBef>
            </a:pPr>
            <a:r>
              <a:rPr lang="en-AU" smtClean="0"/>
              <a:t>Commitment by PLoS Medicine and BMJ to publish findings of reanalyses of drugs such as paroxetine, quetiapine, and gabapentin, oseltamivir and clopidogrel</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C9F7C-E17E-423D-B2D8-3ADE17827718}" type="slidenum">
              <a:rPr lang="en-AU"/>
              <a:pPr fontAlgn="base">
                <a:spcBef>
                  <a:spcPct val="0"/>
                </a:spcBef>
                <a:spcAft>
                  <a:spcPct val="0"/>
                </a:spcAft>
                <a:defRPr/>
              </a:pPr>
              <a:t>9</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b="1" smtClean="0"/>
              <a:t>6</a:t>
            </a:r>
            <a:r>
              <a:rPr lang="en-AU" b="1" baseline="30000" smtClean="0"/>
              <a:t>th</a:t>
            </a:r>
            <a:r>
              <a:rPr lang="en-AU" b="1" smtClean="0"/>
              <a:t> issue of Neuropsychopharmacology Reviews focused on epigenetics. </a:t>
            </a:r>
          </a:p>
          <a:p>
            <a:pPr eaLnBrk="1" hangingPunct="1"/>
            <a:r>
              <a:rPr lang="en-AU" b="1" smtClean="0"/>
              <a:t>A `molecular bridge' by which external (environmental) and internal factors mold and shape genetic material throughout the brain and peripheral tissues over the entire lifespan of an organism. </a:t>
            </a:r>
          </a:p>
          <a:p>
            <a:pPr eaLnBrk="1" hangingPunct="1"/>
            <a:r>
              <a:rPr lang="en-AU" b="1" smtClean="0"/>
              <a:t>Over the past 15 years, epigenetics become center stage in many areas of translational and experimental medicine, incl. neurology and psychiatry. </a:t>
            </a:r>
          </a:p>
          <a:p>
            <a:pPr eaLnBrk="1" hangingPunct="1"/>
            <a:r>
              <a:rPr lang="en-AU" b="1" smtClean="0"/>
              <a:t>For basic and clinical neuroscience, there are important emerging insights that fuel interest and excitement for `neuroepigenetics': </a:t>
            </a:r>
          </a:p>
          <a:p>
            <a:pPr eaLnBrk="1" hangingPunct="1"/>
            <a:r>
              <a:rPr lang="en-AU" b="1" smtClean="0"/>
              <a:t>(i) many epigenetic markings are `plastic' throughout brain development, with ongoing, highly dynamic regulation in neurons and other cell types; </a:t>
            </a:r>
          </a:p>
          <a:p>
            <a:pPr eaLnBrk="1" hangingPunct="1"/>
            <a:r>
              <a:rPr lang="en-AU" b="1" smtClean="0"/>
              <a:t>(ii) some chromatin-modifying drugs—exert profound behavioral effects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b="1" smtClean="0"/>
              <a:t>Epigenetic regulation of the glucocorticoid receptor in human brain associates with childhood abuse </a:t>
            </a:r>
            <a:r>
              <a:rPr lang="en-AU" i="1" smtClean="0"/>
              <a:t>Nature Neuroscience (2009)</a:t>
            </a:r>
          </a:p>
          <a:p>
            <a:pPr eaLnBrk="1" hangingPunct="1"/>
            <a:r>
              <a:rPr lang="en-AU" smtClean="0"/>
              <a:t>A biological system impacted over many years by a psychosocial event.</a:t>
            </a:r>
          </a:p>
          <a:p>
            <a:pPr eaLnBrk="1" hangingPunct="1"/>
            <a:r>
              <a:rPr lang="en-AU" smtClean="0"/>
              <a:t>Plus evidence of altering (epigenetic regulation) via psychosocial methods.</a:t>
            </a:r>
          </a:p>
          <a:p>
            <a:pPr eaLnBrk="1" hangingPunct="1"/>
            <a:r>
              <a:rPr lang="en-AU" smtClean="0"/>
              <a:t>Explore the psychological and biological function of these changes in glucocorticoid receptors. </a:t>
            </a:r>
          </a:p>
          <a:p>
            <a:pPr eaLnBrk="1" hangingPunct="1"/>
            <a:r>
              <a:rPr lang="en-AU" smtClean="0"/>
              <a:t>Examine these functions in multiple evolutionary time frames. </a:t>
            </a:r>
          </a:p>
          <a:p>
            <a:pPr eaLnBrk="1" hangingPunct="1"/>
            <a:r>
              <a:rPr lang="en-AU" smtClean="0"/>
              <a:t>Link these functions to things like experiential avoidance.</a:t>
            </a:r>
          </a:p>
          <a:p>
            <a:pPr eaLnBrk="1" hangingPunct="1"/>
            <a:r>
              <a:rPr lang="en-AU" sz="1300" b="1" smtClean="0"/>
              <a:t>Voila. Genetics can be our ally. It is not "genes made me do it".</a:t>
            </a:r>
          </a:p>
          <a:p>
            <a:pPr eaLnBrk="1" hangingPunct="1"/>
            <a:r>
              <a:rPr lang="en-AU" sz="1300" b="1" i="1" smtClean="0"/>
              <a:t>All the above coherent, tightly linked from an FC / CM perspective</a:t>
            </a:r>
          </a:p>
          <a:p>
            <a:pPr eaLnBrk="1" hangingPunct="1"/>
            <a:r>
              <a:rPr lang="en-US" b="1" i="1" smtClean="0"/>
              <a:t>Steve Hayes RFT List post June 2013</a:t>
            </a:r>
            <a:endParaRPr lang="en-AU" b="1" i="1" smtClean="0"/>
          </a:p>
          <a:p>
            <a:pPr eaLnBrk="1" hangingPunct="1"/>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b="1" i="1" smtClean="0"/>
              <a:t>First philosophy issue of the Journal of Evaluation in Clinical Practice</a:t>
            </a:r>
          </a:p>
          <a:p>
            <a:pPr eaLnBrk="1" hangingPunct="1"/>
            <a:r>
              <a:rPr lang="en-AU" b="1" smtClean="0"/>
              <a:t>What is philosophy? Should health practitioners, patients and policy makers take the subject seriously? From the nature of clinical evidence to the management of health services, many answer the second question with a resounding ‘no’, refusing even to think about the first .</a:t>
            </a:r>
          </a:p>
          <a:p>
            <a:pPr eaLnBrk="1" hangingPunct="1"/>
            <a:r>
              <a:rPr lang="en-AU" sz="1000" b="1" smtClean="0"/>
              <a:t>It is deemed acceptable to write about the nature of clinical knowledge and the proper relationship between scientific research and medical practice, while professing no interest in epistemology and the philosophy of science, as though underlying questions about the nature, limitations and role of science in clinical practice were just too obvious to merit serious consideration.</a:t>
            </a:r>
          </a:p>
          <a:p>
            <a:pPr eaLnBrk="1" hangingPunct="1"/>
            <a:r>
              <a:rPr lang="en-AU" b="1" i="1" smtClean="0"/>
              <a:t>EBM gives pride of place to RCTs and devalues theoretical models – a devaluation that would be incomprehensible to a physicist or biologist.</a:t>
            </a:r>
          </a:p>
          <a:p>
            <a:pPr eaLnBrk="1" hangingPunct="1"/>
            <a:r>
              <a:rPr lang="en-AU" b="1" i="1" smtClean="0"/>
              <a:t>Validity of EBM's causal and knowledge claims are severely undermined.</a:t>
            </a:r>
          </a:p>
          <a:p>
            <a:pPr eaLnBrk="1" hangingPunct="1">
              <a:spcBef>
                <a:spcPct val="0"/>
              </a:spcBef>
            </a:pPr>
            <a:endParaRPr lang="en-AU" smtClean="0"/>
          </a:p>
        </p:txBody>
      </p:sp>
      <p:sp>
        <p:nvSpPr>
          <p:cNvPr id="40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FE430E-9BE6-41F6-A222-F6D18E436590}" type="slidenum">
              <a:rPr lang="en-AU" sz="1200">
                <a:latin typeface="Calibri" pitchFamily="34" charset="0"/>
              </a:rPr>
              <a:pPr algn="r"/>
              <a:t>18</a:t>
            </a:fld>
            <a:endParaRPr lang="en-A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b="1" dirty="0" smtClean="0"/>
              <a:t>Nothing more than making your assumptions explicit, owning them, and attempting to eliminate incoherence between assumptions</a:t>
            </a:r>
          </a:p>
          <a:p>
            <a:pPr eaLnBrk="1" hangingPunct="1">
              <a:spcBef>
                <a:spcPct val="0"/>
              </a:spcBef>
            </a:pPr>
            <a:r>
              <a:rPr lang="en-AU" b="1" dirty="0" smtClean="0"/>
              <a:t>Pre-analytic assumptions and rules of evidence (or criteria for truth) </a:t>
            </a:r>
            <a:r>
              <a:rPr lang="en-AU" b="1" i="1" dirty="0" smtClean="0"/>
              <a:t>that are used to </a:t>
            </a:r>
            <a:r>
              <a:rPr lang="en-AU" b="1" dirty="0" smtClean="0"/>
              <a:t>create, assess, and evaluate knowledge claims and theories </a:t>
            </a:r>
            <a:r>
              <a:rPr lang="en-AU" b="1" dirty="0" smtClean="0">
                <a:sym typeface="Wingdings" pitchFamily="2" charset="2"/>
              </a:rPr>
              <a:t> how otherwise to proceed effectively in science?</a:t>
            </a:r>
          </a:p>
          <a:p>
            <a:pPr eaLnBrk="1" hangingPunct="1">
              <a:spcBef>
                <a:spcPct val="0"/>
              </a:spcBef>
            </a:pPr>
            <a:r>
              <a:rPr lang="en-AU" b="1" dirty="0" smtClean="0"/>
              <a:t>Improve coherence, reduce misunderstandings, avoid pointless debate, and allow productive comparisons and evaluations of theories</a:t>
            </a:r>
          </a:p>
          <a:p>
            <a:pPr eaLnBrk="1" hangingPunct="1">
              <a:spcBef>
                <a:spcPct val="0"/>
              </a:spcBef>
            </a:pPr>
            <a:r>
              <a:rPr lang="en-AU" b="1" dirty="0" smtClean="0"/>
              <a:t>PROGRESSIVITY OF SCIENCE, BUILDING THE WORK</a:t>
            </a:r>
          </a:p>
          <a:p>
            <a:pPr eaLnBrk="1" hangingPunct="1">
              <a:spcBef>
                <a:spcPct val="0"/>
              </a:spcBef>
            </a:pPr>
            <a:endParaRPr lang="en-AU" b="1" dirty="0" smtClean="0"/>
          </a:p>
          <a:p>
            <a:pPr eaLnBrk="1" hangingPunct="1">
              <a:spcBef>
                <a:spcPct val="0"/>
              </a:spcBef>
            </a:pPr>
            <a:r>
              <a:rPr lang="en-AU" dirty="0" smtClean="0"/>
              <a:t>It can be difficult to fully appreciate the role philosophical (strategic) assumptions play in the development of theory,</a:t>
            </a:r>
          </a:p>
          <a:p>
            <a:pPr eaLnBrk="1" hangingPunct="1">
              <a:spcBef>
                <a:spcPct val="0"/>
              </a:spcBef>
            </a:pPr>
            <a:r>
              <a:rPr lang="en-AU" dirty="0" smtClean="0"/>
              <a:t>science, and technology. This is particularly true in applied disciplines like medicine, where scholars</a:t>
            </a:r>
          </a:p>
          <a:p>
            <a:pPr eaLnBrk="1" hangingPunct="1">
              <a:spcBef>
                <a:spcPct val="0"/>
              </a:spcBef>
            </a:pPr>
            <a:r>
              <a:rPr lang="en-AU" dirty="0" smtClean="0"/>
              <a:t>and practitioners often leave core assumptions unstated, cobble together patchwork theories or techniques in the</a:t>
            </a:r>
          </a:p>
          <a:p>
            <a:pPr eaLnBrk="1" hangingPunct="1">
              <a:spcBef>
                <a:spcPct val="0"/>
              </a:spcBef>
            </a:pPr>
            <a:r>
              <a:rPr lang="en-AU" dirty="0" smtClean="0"/>
              <a:t>hope of embracing diverse perspectives, or trust that brute force empiricism will reveal all of the relevant facts.</a:t>
            </a:r>
          </a:p>
          <a:p>
            <a:pPr eaLnBrk="1" hangingPunct="1">
              <a:spcBef>
                <a:spcPct val="0"/>
              </a:spcBef>
            </a:pPr>
            <a:r>
              <a:rPr lang="en-AU" dirty="0" smtClean="0"/>
              <a:t>Unfortunately, such practices make it difficult to clearly discern philosophical (strategic) differences and are unlikely to</a:t>
            </a:r>
          </a:p>
          <a:p>
            <a:pPr eaLnBrk="1" hangingPunct="1">
              <a:spcBef>
                <a:spcPct val="0"/>
              </a:spcBef>
            </a:pPr>
            <a:r>
              <a:rPr lang="en-AU" dirty="0" smtClean="0"/>
              <a:t>contribute to the development of a coherent and progressive discipline. Those who do not specify their core</a:t>
            </a:r>
          </a:p>
          <a:p>
            <a:pPr eaLnBrk="1" hangingPunct="1">
              <a:spcBef>
                <a:spcPct val="0"/>
              </a:spcBef>
            </a:pPr>
            <a:r>
              <a:rPr lang="en-AU" dirty="0" smtClean="0"/>
              <a:t>assumptions or claim that they have none are typically just adopting those of the mainstream culture; those who</a:t>
            </a:r>
          </a:p>
          <a:p>
            <a:pPr eaLnBrk="1" hangingPunct="1">
              <a:spcBef>
                <a:spcPct val="0"/>
              </a:spcBef>
            </a:pPr>
            <a:r>
              <a:rPr lang="en-AU" dirty="0" smtClean="0"/>
              <a:t>carelessly integrate diverse theories run the risk of trying to </a:t>
            </a:r>
            <a:r>
              <a:rPr lang="en-AU" i="1" dirty="0" smtClean="0"/>
              <a:t>combine mutually exclusive tenets </a:t>
            </a:r>
            <a:r>
              <a:rPr lang="en-AU" dirty="0" smtClean="0"/>
              <a:t>and producing</a:t>
            </a:r>
          </a:p>
          <a:p>
            <a:pPr eaLnBrk="1" hangingPunct="1">
              <a:spcBef>
                <a:spcPct val="0"/>
              </a:spcBef>
            </a:pPr>
            <a:r>
              <a:rPr lang="en-AU" dirty="0" smtClean="0"/>
              <a:t>little more than incoherence; and those who trust in merely amassing raw empirical data are advocating a</a:t>
            </a:r>
          </a:p>
          <a:p>
            <a:pPr eaLnBrk="1" hangingPunct="1">
              <a:spcBef>
                <a:spcPct val="0"/>
              </a:spcBef>
            </a:pPr>
            <a:r>
              <a:rPr lang="en-AU" dirty="0" smtClean="0"/>
              <a:t>strategy that can be grossly inefficient, uncharacteristic of scientific research, and ill-suited to the development</a:t>
            </a:r>
          </a:p>
          <a:p>
            <a:pPr eaLnBrk="1" hangingPunct="1">
              <a:spcBef>
                <a:spcPct val="0"/>
              </a:spcBef>
            </a:pPr>
            <a:r>
              <a:rPr lang="en-AU" dirty="0" smtClean="0"/>
              <a:t>of true technological / therapeutic innovation. Theories, and the philosophical / strategic assumptions that guide their construction and</a:t>
            </a:r>
          </a:p>
          <a:p>
            <a:pPr eaLnBrk="1" hangingPunct="1">
              <a:spcBef>
                <a:spcPct val="0"/>
              </a:spcBef>
            </a:pPr>
            <a:r>
              <a:rPr lang="en-AU" dirty="0" smtClean="0"/>
              <a:t>evaluation, are the foundation of scientific and technological progress.</a:t>
            </a:r>
          </a:p>
          <a:p>
            <a:pPr eaLnBrk="1" hangingPunct="1">
              <a:spcBef>
                <a:spcPct val="0"/>
              </a:spcBef>
            </a:pPr>
            <a:endParaRPr lang="en-AU" dirty="0" smtClean="0"/>
          </a:p>
          <a:p>
            <a:pPr eaLnBrk="1" hangingPunct="1">
              <a:spcBef>
                <a:spcPct val="0"/>
              </a:spcBef>
            </a:pPr>
            <a:r>
              <a:rPr lang="en-AU" dirty="0" smtClean="0"/>
              <a:t>Fox, E. J. (2008). </a:t>
            </a:r>
            <a:r>
              <a:rPr lang="en-AU" dirty="0" err="1" smtClean="0"/>
              <a:t>Contextualistic</a:t>
            </a:r>
            <a:r>
              <a:rPr lang="en-AU" dirty="0" smtClean="0"/>
              <a:t> perspectives. In J. M. Spector, M. D. Merrill, J. van </a:t>
            </a:r>
            <a:r>
              <a:rPr lang="en-AU" dirty="0" err="1" smtClean="0"/>
              <a:t>Merriënboer</a:t>
            </a:r>
            <a:r>
              <a:rPr lang="en-AU" dirty="0" smtClean="0"/>
              <a:t>, &amp; M. P.</a:t>
            </a:r>
          </a:p>
          <a:p>
            <a:pPr eaLnBrk="1" hangingPunct="1">
              <a:spcBef>
                <a:spcPct val="0"/>
              </a:spcBef>
            </a:pPr>
            <a:r>
              <a:rPr lang="en-AU" dirty="0" smtClean="0"/>
              <a:t>Driscoll (Eds.) Handbook of research on educational communications and technology (3rd Ed.). (pp.</a:t>
            </a:r>
          </a:p>
          <a:p>
            <a:pPr eaLnBrk="1" hangingPunct="1">
              <a:spcBef>
                <a:spcPct val="0"/>
              </a:spcBef>
            </a:pPr>
            <a:r>
              <a:rPr lang="en-AU" dirty="0" smtClean="0"/>
              <a:t>55-66). Mahwah, NJ: Lawrence Erlbaum Associates.</a:t>
            </a:r>
          </a:p>
          <a:p>
            <a:pPr eaLnBrk="1" hangingPunct="1">
              <a:spcBef>
                <a:spcPct val="0"/>
              </a:spcBef>
            </a:pPr>
            <a:endParaRPr lang="en-AU" b="1" dirty="0" smtClean="0"/>
          </a:p>
          <a:p>
            <a:pPr eaLnBrk="1" hangingPunct="1">
              <a:spcBef>
                <a:spcPct val="0"/>
              </a:spcBef>
            </a:pPr>
            <a:endParaRPr lang="en-AU"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F2F9D7-D78F-45D9-9B36-6973A605D07B}" type="slidenum">
              <a:rPr lang="en-AU"/>
              <a:pPr fontAlgn="base">
                <a:spcBef>
                  <a:spcPct val="0"/>
                </a:spcBef>
                <a:spcAft>
                  <a:spcPct val="0"/>
                </a:spcAft>
                <a:defRPr/>
              </a:pPr>
              <a:t>20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AU" dirty="0" smtClean="0"/>
              <a:t>‘Theory’ has a wide variety of meanings in intellectual discourse, but we will restrict our discussion to a</a:t>
            </a:r>
          </a:p>
          <a:p>
            <a:pPr eaLnBrk="1" fontAlgn="auto" hangingPunct="1">
              <a:spcBef>
                <a:spcPts val="0"/>
              </a:spcBef>
              <a:spcAft>
                <a:spcPts val="0"/>
              </a:spcAft>
              <a:defRPr/>
            </a:pPr>
            <a:r>
              <a:rPr lang="en-AU" dirty="0" smtClean="0"/>
              <a:t>relatively simple interpretation: statements that are relatively precise and have relatively broad scope. Precision</a:t>
            </a:r>
          </a:p>
          <a:p>
            <a:pPr eaLnBrk="1" fontAlgn="auto" hangingPunct="1">
              <a:spcBef>
                <a:spcPts val="0"/>
              </a:spcBef>
              <a:spcAft>
                <a:spcPts val="0"/>
              </a:spcAft>
              <a:defRPr/>
            </a:pPr>
            <a:r>
              <a:rPr lang="en-AU" dirty="0" smtClean="0"/>
              <a:t>refers to the number of ways a particular phenomena can be explained with a given set of analytic concepts (the</a:t>
            </a:r>
          </a:p>
          <a:p>
            <a:pPr eaLnBrk="1" fontAlgn="auto" hangingPunct="1">
              <a:spcBef>
                <a:spcPts val="0"/>
              </a:spcBef>
              <a:spcAft>
                <a:spcPts val="0"/>
              </a:spcAft>
              <a:defRPr/>
            </a:pPr>
            <a:r>
              <a:rPr lang="en-AU" dirty="0" smtClean="0"/>
              <a:t>fewer, the better) and scope refers to the range of phenomena that can be explained with those concepts (the</a:t>
            </a:r>
          </a:p>
          <a:p>
            <a:pPr eaLnBrk="1" fontAlgn="auto" hangingPunct="1">
              <a:spcBef>
                <a:spcPts val="0"/>
              </a:spcBef>
              <a:spcAft>
                <a:spcPts val="0"/>
              </a:spcAft>
              <a:defRPr/>
            </a:pPr>
            <a:r>
              <a:rPr lang="en-AU" dirty="0" smtClean="0"/>
              <a:t>wider, the better). Theories are valuable because they allow for conceptual economy and parsimony, provide</a:t>
            </a:r>
          </a:p>
          <a:p>
            <a:pPr eaLnBrk="1" fontAlgn="auto" hangingPunct="1">
              <a:spcBef>
                <a:spcPts val="0"/>
              </a:spcBef>
              <a:spcAft>
                <a:spcPts val="0"/>
              </a:spcAft>
              <a:defRPr/>
            </a:pPr>
            <a:r>
              <a:rPr lang="en-AU" dirty="0" smtClean="0"/>
              <a:t>guidance for confronting new problems or situations, and prevent a discipline from becoming increasingly</a:t>
            </a:r>
          </a:p>
          <a:p>
            <a:pPr eaLnBrk="1" fontAlgn="auto" hangingPunct="1">
              <a:spcBef>
                <a:spcPts val="0"/>
              </a:spcBef>
              <a:spcAft>
                <a:spcPts val="0"/>
              </a:spcAft>
              <a:defRPr/>
            </a:pPr>
            <a:r>
              <a:rPr lang="en-AU" dirty="0" smtClean="0"/>
              <a:t>disorganized and incoherent (Hayes, Strosahl, &amp; Wilson, 1999) – from the above</a:t>
            </a:r>
            <a:endParaRPr lang="en-AU"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24C5FE-8426-45C1-BA96-E9352BCE50C3}" type="slidenum">
              <a:rPr lang="en-AU"/>
              <a:pPr fontAlgn="base">
                <a:spcBef>
                  <a:spcPct val="0"/>
                </a:spcBef>
                <a:spcAft>
                  <a:spcPct val="0"/>
                </a:spcAft>
                <a:defRPr/>
              </a:pPr>
              <a:t>21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Air title.png"/>
          <p:cNvPicPr>
            <a:picLocks noChangeAspect="1"/>
          </p:cNvPicPr>
          <p:nvPr/>
        </p:nvPicPr>
        <p:blipFill>
          <a:blip r:embed="rId2"/>
          <a:srcRect/>
          <a:stretch>
            <a:fillRect/>
          </a:stretch>
        </p:blipFill>
        <p:spPr bwMode="auto">
          <a:xfrm>
            <a:off x="3867150" y="0"/>
            <a:ext cx="5276850" cy="6858000"/>
          </a:xfrm>
          <a:prstGeom prst="rect">
            <a:avLst/>
          </a:prstGeom>
          <a:noFill/>
          <a:ln w="9525">
            <a:noFill/>
            <a:miter lim="800000"/>
            <a:headEnd/>
            <a:tailEnd/>
          </a:ln>
        </p:spPr>
      </p:pic>
      <p:sp>
        <p:nvSpPr>
          <p:cNvPr id="2" name="Title 1"/>
          <p:cNvSpPr>
            <a:spLocks noGrp="1"/>
          </p:cNvSpPr>
          <p:nvPr>
            <p:ph type="ctrTitle"/>
          </p:nvPr>
        </p:nvSpPr>
        <p:spPr>
          <a:xfrm>
            <a:off x="457200" y="1951038"/>
            <a:ext cx="4953000" cy="2193831"/>
          </a:xfrm>
        </p:spPr>
        <p:txBody>
          <a:bodyPr anchor="b" anchorCtr="0">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3794B0D9-B377-4E79-A692-5DB189F12B9F}" type="datetimeFigureOut">
              <a:rPr lang="en-AU"/>
              <a:pPr>
                <a:defRPr/>
              </a:pPr>
              <a:t>23/07/2013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FCE8F70-E134-40B7-86D4-12DA8AB0C112}"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8470B2A-21DF-46D4-86A9-4EAE7E0761F9}" type="datetimeFigureOut">
              <a:rPr lang="en-AU"/>
              <a:pPr>
                <a:defRPr/>
              </a:pPr>
              <a:t>23/07/2013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2C78CB4-6A60-45F6-B5AE-FE48E6251680}"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3037C0B-6B57-4E53-B188-C6A5BBA67AC5}" type="datetimeFigureOut">
              <a:rPr lang="en-AU"/>
              <a:pPr>
                <a:defRPr/>
              </a:pPr>
              <a:t>23/07/2013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4DB9039-B4C7-47E1-9E90-C2CDA01CC640}"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0F63CD-E41B-4E97-A02C-688D3B84F0E2}" type="datetimeFigureOut">
              <a:rPr lang="en-AU"/>
              <a:pPr>
                <a:defRPr/>
              </a:pPr>
              <a:t>23/07/2013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2D47B7A-F4A3-4799-8352-D4CEF98B7CC4}"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DE9923-061A-4458-AEBB-2F3DB5C94565}" type="datetimeFigureOut">
              <a:rPr lang="en-AU"/>
              <a:pPr>
                <a:defRPr/>
              </a:pPr>
              <a:t>23/07/2013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44DC7E66-EE7F-4E19-8849-0BA620FEF6BC}"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85BD116-7F36-4C8D-A146-458FC8A5A476}" type="datetimeFigureOut">
              <a:rPr lang="en-AU"/>
              <a:pPr>
                <a:defRPr/>
              </a:pPr>
              <a:t>23/07/2013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4E6BEBA-5408-4DEB-B76F-98E4195ECAE3}"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8"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2" name="Title 1"/>
          <p:cNvSpPr>
            <a:spLocks noGrp="1"/>
          </p:cNvSpPr>
          <p:nvPr>
            <p:ph type="title"/>
          </p:nvPr>
        </p:nvSpPr>
        <p:spPr>
          <a:xfrm>
            <a:off x="1612900" y="2590800"/>
            <a:ext cx="5943600" cy="1447800"/>
          </a:xfrm>
        </p:spPr>
        <p:txBody>
          <a:bodyPr anchor="b" anchorCtr="0">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88C717-A25F-4F99-93EE-0E5E4EBEEEAE}" type="datetimeFigureOut">
              <a:rPr lang="en-AU"/>
              <a:pPr>
                <a:defRPr/>
              </a:pPr>
              <a:t>23/07/2013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A59F20B-07BB-473A-B1B0-036B4675B4D1}" type="slidenum">
              <a:rPr lang="en-AU"/>
              <a:pPr>
                <a:defRPr/>
              </a:pPr>
              <a:t>‹#›</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AC32376-1066-44A2-B2EB-7022FF9A894D}" type="datetimeFigureOut">
              <a:rPr lang="en-AU"/>
              <a:pPr>
                <a:defRPr/>
              </a:pPr>
              <a:t>23/07/2013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FA802F9-FC71-439B-B987-D4382DDB820D}"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839D41E-F255-4D77-B59D-3571AA3F9FE6}" type="datetimeFigureOut">
              <a:rPr lang="en-AU"/>
              <a:pPr>
                <a:defRPr/>
              </a:pPr>
              <a:t>23/07/2013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876C2C3B-6014-42F0-91D7-064317BD3A95}"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39ACFC2-2922-4EE1-9613-88AD496AD29C}" type="datetimeFigureOut">
              <a:rPr lang="en-AU"/>
              <a:pPr>
                <a:defRPr/>
              </a:pPr>
              <a:t>23/07/2013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76F3B7FC-AE2B-4967-8922-335C92B8FA7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4" descr="Air title.png"/>
          <p:cNvPicPr>
            <a:picLocks noChangeAspect="1"/>
          </p:cNvPicPr>
          <p:nvPr/>
        </p:nvPicPr>
        <p:blipFill>
          <a:blip r:embed="rId2"/>
          <a:srcRect l="42293" t="29512" r="38657" b="34962"/>
          <a:stretch>
            <a:fillRect/>
          </a:stretch>
        </p:blipFill>
        <p:spPr bwMode="auto">
          <a:xfrm>
            <a:off x="0" y="0"/>
            <a:ext cx="1476375" cy="3576638"/>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47FC670-9B68-4B71-8D54-8BAD7B13DE60}" type="datetimeFigureOut">
              <a:rPr lang="en-AU"/>
              <a:pPr>
                <a:defRPr/>
              </a:pPr>
              <a:t>23/07/2013</a:t>
            </a:fld>
            <a:endParaRPr lang="en-AU"/>
          </a:p>
        </p:txBody>
      </p:sp>
      <p:sp>
        <p:nvSpPr>
          <p:cNvPr id="4" name="Footer Placeholder 2"/>
          <p:cNvSpPr>
            <a:spLocks noGrp="1"/>
          </p:cNvSpPr>
          <p:nvPr>
            <p:ph type="ftr" sz="quarter" idx="11"/>
          </p:nvPr>
        </p:nvSpPr>
        <p:spPr/>
        <p:txBody>
          <a:bodyPr/>
          <a:lstStyle>
            <a:lvl1pPr>
              <a:defRPr/>
            </a:lvl1pPr>
          </a:lstStyle>
          <a:p>
            <a:pPr>
              <a:defRPr/>
            </a:pPr>
            <a:endParaRPr lang="en-AU"/>
          </a:p>
        </p:txBody>
      </p:sp>
      <p:sp>
        <p:nvSpPr>
          <p:cNvPr id="5" name="Slide Number Placeholder 3"/>
          <p:cNvSpPr>
            <a:spLocks noGrp="1"/>
          </p:cNvSpPr>
          <p:nvPr>
            <p:ph type="sldNum" sz="quarter" idx="12"/>
          </p:nvPr>
        </p:nvSpPr>
        <p:spPr/>
        <p:txBody>
          <a:bodyPr/>
          <a:lstStyle>
            <a:lvl1pPr>
              <a:defRPr/>
            </a:lvl1pPr>
          </a:lstStyle>
          <a:p>
            <a:pPr>
              <a:defRPr/>
            </a:pPr>
            <a:fld id="{4013AAB7-53BA-40A5-804A-8A3DCCE98AAF}"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B733FC-357C-4E67-BEBA-CF1D085DE62D}" type="datetimeFigureOut">
              <a:rPr lang="en-AU"/>
              <a:pPr>
                <a:defRPr/>
              </a:pPr>
              <a:t>23/07/2013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DBEA36-D284-4546-82AB-158C38434730}"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7200" y="3200398"/>
            <a:ext cx="2703512" cy="2636838"/>
          </a:xfrm>
        </p:spPr>
        <p:txBody>
          <a:bodyPr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39E534-D096-4E1E-8BFC-F946A505D2E7}" type="datetimeFigureOut">
              <a:rPr lang="en-AU"/>
              <a:pPr>
                <a:defRPr/>
              </a:pPr>
              <a:t>23/07/2013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FC7EE7A-C44E-4E83-BA91-93C8C159CD7F}"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1027" name="Text Placeholder 2"/>
          <p:cNvSpPr>
            <a:spLocks noGrp="1"/>
          </p:cNvSpPr>
          <p:nvPr>
            <p:ph type="body" idx="1"/>
          </p:nvPr>
        </p:nvSpPr>
        <p:spPr bwMode="auto">
          <a:xfrm>
            <a:off x="1600200" y="1936750"/>
            <a:ext cx="5943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b="0" kern="1200">
                <a:solidFill>
                  <a:schemeClr val="tx2">
                    <a:lumMod val="20000"/>
                    <a:lumOff val="80000"/>
                  </a:schemeClr>
                </a:solidFill>
                <a:effectLst/>
                <a:latin typeface="+mn-lt"/>
                <a:ea typeface="+mn-ea"/>
                <a:cs typeface="+mn-cs"/>
              </a:defRPr>
            </a:lvl1pPr>
          </a:lstStyle>
          <a:p>
            <a:pPr>
              <a:defRPr/>
            </a:pPr>
            <a:fld id="{66D49B75-13F6-434E-87F3-AA662F92EC25}" type="datetimeFigureOut">
              <a:rPr lang="en-AU"/>
              <a:pPr>
                <a:defRPr/>
              </a:pPr>
              <a:t>23/07/2013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b="0" kern="1200">
                <a:solidFill>
                  <a:schemeClr val="tx2">
                    <a:lumMod val="20000"/>
                    <a:lumOff val="80000"/>
                  </a:schemeClr>
                </a:solidFill>
                <a:effectLst/>
                <a:latin typeface="+mn-lt"/>
                <a:ea typeface="+mn-ea"/>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b="0" kern="1200">
                <a:solidFill>
                  <a:schemeClr val="tx2">
                    <a:lumMod val="20000"/>
                    <a:lumOff val="80000"/>
                  </a:schemeClr>
                </a:solidFill>
                <a:effectLst/>
                <a:latin typeface="+mn-lt"/>
                <a:ea typeface="+mn-ea"/>
                <a:cs typeface="+mn-cs"/>
              </a:defRPr>
            </a:lvl1pPr>
          </a:lstStyle>
          <a:p>
            <a:pPr>
              <a:defRPr/>
            </a:pPr>
            <a:fld id="{19F9CC1A-CFE0-4F70-B11C-690763D56C97}" type="slidenum">
              <a:rPr lang="en-AU"/>
              <a:pPr>
                <a:defRPr/>
              </a:pPr>
              <a:t>‹#›</a:t>
            </a:fld>
            <a:endParaRPr lang="en-AU"/>
          </a:p>
        </p:txBody>
      </p:sp>
      <p:pic>
        <p:nvPicPr>
          <p:cNvPr id="1031" name="Picture 7" descr="dandelion.png"/>
          <p:cNvPicPr>
            <a:picLocks noChangeAspect="1"/>
          </p:cNvPicPr>
          <p:nvPr/>
        </p:nvPicPr>
        <p:blipFill>
          <a:blip r:embed="rId15"/>
          <a:srcRect r="19766" b="20000"/>
          <a:stretch>
            <a:fillRect/>
          </a:stretch>
        </p:blipFill>
        <p:spPr bwMode="auto">
          <a:xfrm>
            <a:off x="7772400" y="3200400"/>
            <a:ext cx="1371600" cy="3657600"/>
          </a:xfrm>
          <a:prstGeom prst="rect">
            <a:avLst/>
          </a:prstGeom>
          <a:noFill/>
          <a:ln w="9525">
            <a:noFill/>
            <a:miter lim="800000"/>
            <a:headEnd/>
            <a:tailEnd/>
          </a:ln>
        </p:spPr>
      </p:pic>
      <p:pic>
        <p:nvPicPr>
          <p:cNvPr id="1032" name="Picture 9" descr="Air title.png"/>
          <p:cNvPicPr>
            <a:picLocks noChangeAspect="1"/>
          </p:cNvPicPr>
          <p:nvPr/>
        </p:nvPicPr>
        <p:blipFill>
          <a:blip r:embed="rId16"/>
          <a:srcRect l="42293" t="29512" r="38657" b="34962"/>
          <a:stretch>
            <a:fillRect/>
          </a:stretch>
        </p:blipFill>
        <p:spPr bwMode="auto">
          <a:xfrm>
            <a:off x="0" y="0"/>
            <a:ext cx="1476375" cy="3576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6" r:id="rId2"/>
    <p:sldLayoutId id="2147483687" r:id="rId3"/>
    <p:sldLayoutId id="2147483677" r:id="rId4"/>
    <p:sldLayoutId id="2147483678" r:id="rId5"/>
    <p:sldLayoutId id="2147483679" r:id="rId6"/>
    <p:sldLayoutId id="2147483688"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l" rtl="0" eaLnBrk="0" fontAlgn="base" hangingPunct="0">
        <a:spcBef>
          <a:spcPct val="0"/>
        </a:spcBef>
        <a:spcAft>
          <a:spcPct val="0"/>
        </a:spcAft>
        <a:defRPr sz="3600" kern="1200" spc="100">
          <a:solidFill>
            <a:schemeClr val="tx2"/>
          </a:solidFill>
          <a:effectLst>
            <a:outerShdw blurRad="127000" algn="ctr" rotWithShape="0">
              <a:schemeClr val="bg1">
                <a:alpha val="50000"/>
              </a:schemeClr>
            </a:outerShdw>
          </a:effectLst>
          <a:latin typeface="+mj-lt"/>
          <a:ea typeface="+mj-ea"/>
          <a:cs typeface="+mj-cs"/>
        </a:defRPr>
      </a:lvl1pPr>
      <a:lvl2pPr algn="l" rtl="0" eaLnBrk="0" fontAlgn="base" hangingPunct="0">
        <a:spcBef>
          <a:spcPct val="0"/>
        </a:spcBef>
        <a:spcAft>
          <a:spcPct val="0"/>
        </a:spcAft>
        <a:defRPr sz="3600">
          <a:solidFill>
            <a:schemeClr val="tx2"/>
          </a:solidFill>
          <a:latin typeface="Corbel" pitchFamily="34" charset="0"/>
        </a:defRPr>
      </a:lvl2pPr>
      <a:lvl3pPr algn="l" rtl="0" eaLnBrk="0" fontAlgn="base" hangingPunct="0">
        <a:spcBef>
          <a:spcPct val="0"/>
        </a:spcBef>
        <a:spcAft>
          <a:spcPct val="0"/>
        </a:spcAft>
        <a:defRPr sz="3600">
          <a:solidFill>
            <a:schemeClr val="tx2"/>
          </a:solidFill>
          <a:latin typeface="Corbel" pitchFamily="34" charset="0"/>
        </a:defRPr>
      </a:lvl3pPr>
      <a:lvl4pPr algn="l" rtl="0" eaLnBrk="0" fontAlgn="base" hangingPunct="0">
        <a:spcBef>
          <a:spcPct val="0"/>
        </a:spcBef>
        <a:spcAft>
          <a:spcPct val="0"/>
        </a:spcAft>
        <a:defRPr sz="3600">
          <a:solidFill>
            <a:schemeClr val="tx2"/>
          </a:solidFill>
          <a:latin typeface="Corbel" pitchFamily="34" charset="0"/>
        </a:defRPr>
      </a:lvl4pPr>
      <a:lvl5pPr algn="l" rtl="0" eaLnBrk="0" fontAlgn="base" hangingPunct="0">
        <a:spcBef>
          <a:spcPct val="0"/>
        </a:spcBef>
        <a:spcAft>
          <a:spcPct val="0"/>
        </a:spcAft>
        <a:defRPr sz="3600">
          <a:solidFill>
            <a:schemeClr val="tx2"/>
          </a:solidFill>
          <a:latin typeface="Corbel" pitchFamily="34" charset="0"/>
        </a:defRPr>
      </a:lvl5pPr>
      <a:lvl6pPr marL="457200" algn="l" rtl="0" fontAlgn="base">
        <a:spcBef>
          <a:spcPct val="0"/>
        </a:spcBef>
        <a:spcAft>
          <a:spcPct val="0"/>
        </a:spcAft>
        <a:defRPr sz="3600">
          <a:solidFill>
            <a:schemeClr val="tx2"/>
          </a:solidFill>
          <a:latin typeface="Corbel" pitchFamily="34" charset="0"/>
        </a:defRPr>
      </a:lvl6pPr>
      <a:lvl7pPr marL="914400" algn="l" rtl="0" fontAlgn="base">
        <a:spcBef>
          <a:spcPct val="0"/>
        </a:spcBef>
        <a:spcAft>
          <a:spcPct val="0"/>
        </a:spcAft>
        <a:defRPr sz="3600">
          <a:solidFill>
            <a:schemeClr val="tx2"/>
          </a:solidFill>
          <a:latin typeface="Corbel" pitchFamily="34" charset="0"/>
        </a:defRPr>
      </a:lvl7pPr>
      <a:lvl8pPr marL="1371600" algn="l" rtl="0" fontAlgn="base">
        <a:spcBef>
          <a:spcPct val="0"/>
        </a:spcBef>
        <a:spcAft>
          <a:spcPct val="0"/>
        </a:spcAft>
        <a:defRPr sz="3600">
          <a:solidFill>
            <a:schemeClr val="tx2"/>
          </a:solidFill>
          <a:latin typeface="Corbel" pitchFamily="34" charset="0"/>
        </a:defRPr>
      </a:lvl8pPr>
      <a:lvl9pPr marL="1828800" algn="l" rtl="0" fontAlgn="base">
        <a:spcBef>
          <a:spcPct val="0"/>
        </a:spcBef>
        <a:spcAft>
          <a:spcPct val="0"/>
        </a:spcAft>
        <a:defRPr sz="3600">
          <a:solidFill>
            <a:schemeClr val="tx2"/>
          </a:solidFill>
          <a:latin typeface="Corbel" pitchFamily="34" charset="0"/>
        </a:defRPr>
      </a:lvl9pPr>
    </p:titleStyle>
    <p:bodyStyle>
      <a:lvl1pPr marL="342900" indent="-342900" algn="l" rtl="0" eaLnBrk="0" fontAlgn="base" hangingPunct="0">
        <a:spcBef>
          <a:spcPts val="1600"/>
        </a:spcBef>
        <a:spcAft>
          <a:spcPct val="0"/>
        </a:spcAft>
        <a:buSzPct val="80000"/>
        <a:buFont typeface="Wingdings" pitchFamily="2" charset="2"/>
        <a:buChar char=""/>
        <a:defRPr sz="2000" kern="1200">
          <a:solidFill>
            <a:schemeClr val="tx2"/>
          </a:solidFill>
          <a:latin typeface="+mn-lt"/>
          <a:ea typeface="+mn-ea"/>
          <a:cs typeface="+mn-cs"/>
        </a:defRPr>
      </a:lvl1pPr>
      <a:lvl2pPr marL="631825" indent="-282575" algn="l" rtl="0" eaLnBrk="0" fontAlgn="base" hangingPunct="0">
        <a:spcBef>
          <a:spcPts val="1600"/>
        </a:spcBef>
        <a:spcAft>
          <a:spcPct val="0"/>
        </a:spcAft>
        <a:buSzPct val="60000"/>
        <a:buFont typeface="Wingdings" pitchFamily="2" charset="2"/>
        <a:buChar char="Ë"/>
        <a:defRPr kern="1200">
          <a:solidFill>
            <a:schemeClr val="tx2"/>
          </a:solidFill>
          <a:latin typeface="+mn-lt"/>
          <a:ea typeface="+mn-ea"/>
          <a:cs typeface="+mn-cs"/>
        </a:defRPr>
      </a:lvl2pPr>
      <a:lvl3pPr marL="914400" indent="-282575" algn="l" rtl="0" eaLnBrk="0" fontAlgn="base" hangingPunct="0">
        <a:spcBef>
          <a:spcPts val="1600"/>
        </a:spcBef>
        <a:spcAft>
          <a:spcPct val="0"/>
        </a:spcAft>
        <a:buSzPct val="70000"/>
        <a:buFont typeface="Wingdings" pitchFamily="2" charset="2"/>
        <a:buChar char="®"/>
        <a:defRPr kern="1200">
          <a:solidFill>
            <a:schemeClr val="tx2"/>
          </a:solidFill>
          <a:latin typeface="+mn-lt"/>
          <a:ea typeface="+mn-ea"/>
          <a:cs typeface="+mn-cs"/>
        </a:defRPr>
      </a:lvl3pPr>
      <a:lvl4pPr marL="1196975" indent="-282575" algn="l" rtl="0" eaLnBrk="0" fontAlgn="base" hangingPunct="0">
        <a:spcBef>
          <a:spcPts val="1600"/>
        </a:spcBef>
        <a:spcAft>
          <a:spcPct val="0"/>
        </a:spcAft>
        <a:buSzPct val="60000"/>
        <a:buFont typeface="Wingdings" pitchFamily="2" charset="2"/>
        <a:buChar char="Ë"/>
        <a:defRPr kern="1200">
          <a:solidFill>
            <a:schemeClr val="tx2"/>
          </a:solidFill>
          <a:latin typeface="+mn-lt"/>
          <a:ea typeface="+mn-ea"/>
          <a:cs typeface="+mn-cs"/>
        </a:defRPr>
      </a:lvl4pPr>
      <a:lvl5pPr marL="1492250" indent="-295275" algn="l" rtl="0" eaLnBrk="0" fontAlgn="base" hangingPunct="0">
        <a:spcBef>
          <a:spcPts val="1600"/>
        </a:spcBef>
        <a:spcAft>
          <a:spcPct val="0"/>
        </a:spcAft>
        <a:buSzPct val="70000"/>
        <a:buFont typeface="Wingdings" pitchFamily="2" charset="2"/>
        <a:buChar char="®"/>
        <a:defRPr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ctrTitle"/>
          </p:nvPr>
        </p:nvSpPr>
        <p:spPr bwMode="auto">
          <a:xfrm>
            <a:off x="611188" y="115888"/>
            <a:ext cx="7775575" cy="2374900"/>
          </a:xfrm>
        </p:spPr>
        <p:txBody>
          <a:bodyPr wrap="square" numCol="1" anchorCtr="0" compatLnSpc="1">
            <a:prstTxWarp prst="textNoShape">
              <a:avLst/>
            </a:prstTxWarp>
          </a:bodyPr>
          <a:lstStyle/>
          <a:p>
            <a:pPr algn="ctr" eaLnBrk="1" hangingPunct="1">
              <a:defRPr/>
            </a:pPr>
            <a:r>
              <a:rPr lang="en-US" b="1" smtClean="0">
                <a:solidFill>
                  <a:schemeClr val="tx1"/>
                </a:solidFill>
                <a:effectLst/>
              </a:rPr>
              <a:t>CONTEXTUAL MEDICINE SIG</a:t>
            </a:r>
            <a:br>
              <a:rPr lang="en-US" b="1" smtClean="0">
                <a:solidFill>
                  <a:schemeClr val="tx1"/>
                </a:solidFill>
                <a:effectLst/>
              </a:rPr>
            </a:br>
            <a:r>
              <a:rPr lang="en-US" b="1" smtClean="0">
                <a:solidFill>
                  <a:schemeClr val="tx1"/>
                </a:solidFill>
                <a:effectLst/>
              </a:rPr>
              <a:t>INAUGURAL SYMPOSIUM</a:t>
            </a:r>
            <a:br>
              <a:rPr lang="en-US" b="1" smtClean="0">
                <a:solidFill>
                  <a:schemeClr val="tx1"/>
                </a:solidFill>
                <a:effectLst/>
              </a:rPr>
            </a:br>
            <a:r>
              <a:rPr lang="en-US" b="1" smtClean="0">
                <a:solidFill>
                  <a:schemeClr val="tx1"/>
                </a:solidFill>
                <a:effectLst/>
              </a:rPr>
              <a:t>ACBS World Conference 11</a:t>
            </a:r>
            <a:br>
              <a:rPr lang="en-US" b="1" smtClean="0">
                <a:solidFill>
                  <a:schemeClr val="tx1"/>
                </a:solidFill>
                <a:effectLst/>
              </a:rPr>
            </a:br>
            <a:r>
              <a:rPr lang="en-US" b="1" smtClean="0">
                <a:solidFill>
                  <a:schemeClr val="tx1"/>
                </a:solidFill>
                <a:effectLst/>
              </a:rPr>
              <a:t>Sydney Australia 2011</a:t>
            </a:r>
            <a:endParaRPr lang="en-AU" b="1" smtClean="0">
              <a:solidFill>
                <a:schemeClr val="tx1"/>
              </a:solidFill>
              <a:effectLst/>
            </a:endParaRPr>
          </a:p>
        </p:txBody>
      </p:sp>
      <p:sp>
        <p:nvSpPr>
          <p:cNvPr id="16386" name="Rectangle 3"/>
          <p:cNvSpPr>
            <a:spLocks noGrp="1"/>
          </p:cNvSpPr>
          <p:nvPr>
            <p:ph type="subTitle" idx="1"/>
          </p:nvPr>
        </p:nvSpPr>
        <p:spPr>
          <a:xfrm>
            <a:off x="1331913" y="2636838"/>
            <a:ext cx="6624637" cy="3960812"/>
          </a:xfrm>
        </p:spPr>
        <p:txBody>
          <a:bodyPr/>
          <a:lstStyle/>
          <a:p>
            <a:pPr eaLnBrk="1" hangingPunct="1">
              <a:lnSpc>
                <a:spcPct val="90000"/>
              </a:lnSpc>
            </a:pPr>
            <a:r>
              <a:rPr lang="en-US" sz="2400" b="1" smtClean="0">
                <a:solidFill>
                  <a:schemeClr val="tx1"/>
                </a:solidFill>
              </a:rPr>
              <a:t>Rob Purssey</a:t>
            </a:r>
          </a:p>
          <a:p>
            <a:pPr eaLnBrk="1" hangingPunct="1">
              <a:lnSpc>
                <a:spcPct val="90000"/>
              </a:lnSpc>
            </a:pPr>
            <a:r>
              <a:rPr lang="en-US" sz="1800" smtClean="0">
                <a:solidFill>
                  <a:schemeClr val="tx1"/>
                </a:solidFill>
              </a:rPr>
              <a:t>Functional Contextual Psychiatrist</a:t>
            </a:r>
          </a:p>
          <a:p>
            <a:pPr eaLnBrk="1" hangingPunct="1">
              <a:lnSpc>
                <a:spcPct val="90000"/>
              </a:lnSpc>
            </a:pPr>
            <a:r>
              <a:rPr lang="en-US" sz="2400" b="1" smtClean="0">
                <a:solidFill>
                  <a:schemeClr val="tx1"/>
                </a:solidFill>
              </a:rPr>
              <a:t>Kelly Wilson</a:t>
            </a:r>
          </a:p>
          <a:p>
            <a:pPr eaLnBrk="1" hangingPunct="1">
              <a:lnSpc>
                <a:spcPct val="90000"/>
              </a:lnSpc>
            </a:pPr>
            <a:r>
              <a:rPr lang="en-US" sz="1800" smtClean="0">
                <a:solidFill>
                  <a:schemeClr val="tx1"/>
                </a:solidFill>
              </a:rPr>
              <a:t>Contextual Behavioral Scientist</a:t>
            </a:r>
          </a:p>
          <a:p>
            <a:pPr eaLnBrk="1" hangingPunct="1">
              <a:lnSpc>
                <a:spcPct val="90000"/>
              </a:lnSpc>
            </a:pPr>
            <a:r>
              <a:rPr lang="en-US" sz="2400" b="1" smtClean="0">
                <a:solidFill>
                  <a:schemeClr val="tx1"/>
                </a:solidFill>
              </a:rPr>
              <a:t>Julian McNally</a:t>
            </a:r>
          </a:p>
          <a:p>
            <a:pPr eaLnBrk="1" hangingPunct="1">
              <a:lnSpc>
                <a:spcPct val="90000"/>
              </a:lnSpc>
            </a:pPr>
            <a:r>
              <a:rPr lang="en-US" sz="1800" smtClean="0">
                <a:solidFill>
                  <a:schemeClr val="tx1"/>
                </a:solidFill>
              </a:rPr>
              <a:t>Psychologist, ACT Therapist</a:t>
            </a:r>
          </a:p>
          <a:p>
            <a:pPr eaLnBrk="1" hangingPunct="1">
              <a:lnSpc>
                <a:spcPct val="90000"/>
              </a:lnSpc>
            </a:pPr>
            <a:r>
              <a:rPr lang="en-US" sz="2400" b="1" smtClean="0">
                <a:solidFill>
                  <a:schemeClr val="tx1"/>
                </a:solidFill>
              </a:rPr>
              <a:t>Tony Biglan</a:t>
            </a:r>
          </a:p>
          <a:p>
            <a:pPr eaLnBrk="1" hangingPunct="1">
              <a:lnSpc>
                <a:spcPct val="90000"/>
              </a:lnSpc>
            </a:pPr>
            <a:r>
              <a:rPr lang="en-US" sz="1800" smtClean="0">
                <a:solidFill>
                  <a:schemeClr val="tx1"/>
                </a:solidFill>
              </a:rPr>
              <a:t>Contextual Behavioral Scientist - discussant</a:t>
            </a:r>
            <a:endParaRPr lang="en-AU" sz="180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434387" cy="1325563"/>
          </a:xfrm>
        </p:spPr>
        <p:txBody>
          <a:bodyPr/>
          <a:lstStyle/>
          <a:p>
            <a:pPr eaLnBrk="1" fontAlgn="auto" hangingPunct="1">
              <a:spcAft>
                <a:spcPts val="0"/>
              </a:spcAft>
              <a:defRPr/>
            </a:pPr>
            <a:r>
              <a:rPr lang="en-AU" b="1" dirty="0" smtClean="0">
                <a:solidFill>
                  <a:schemeClr val="tx1"/>
                </a:solidFill>
              </a:rPr>
              <a:t>Anatomy, </a:t>
            </a:r>
            <a:r>
              <a:rPr lang="en-AU" b="1" dirty="0" err="1" smtClean="0">
                <a:solidFill>
                  <a:schemeClr val="tx1"/>
                </a:solidFill>
              </a:rPr>
              <a:t>RxISK</a:t>
            </a:r>
            <a:r>
              <a:rPr lang="en-AU" b="1" dirty="0" smtClean="0">
                <a:solidFill>
                  <a:schemeClr val="tx1"/>
                </a:solidFill>
              </a:rPr>
              <a:t>, </a:t>
            </a:r>
            <a:r>
              <a:rPr lang="en-AU" b="1" dirty="0" err="1" smtClean="0">
                <a:solidFill>
                  <a:schemeClr val="tx1"/>
                </a:solidFill>
              </a:rPr>
              <a:t>alltrials</a:t>
            </a:r>
            <a:r>
              <a:rPr lang="en-AU" b="1" dirty="0">
                <a:solidFill>
                  <a:schemeClr val="tx1"/>
                </a:solidFill>
              </a:rPr>
              <a:t>, RIAT,DSM</a:t>
            </a:r>
          </a:p>
        </p:txBody>
      </p:sp>
      <p:sp>
        <p:nvSpPr>
          <p:cNvPr id="3" name="Content Placeholder 2"/>
          <p:cNvSpPr>
            <a:spLocks noGrp="1"/>
          </p:cNvSpPr>
          <p:nvPr>
            <p:ph idx="1"/>
          </p:nvPr>
        </p:nvSpPr>
        <p:spPr>
          <a:xfrm>
            <a:off x="539750" y="1844675"/>
            <a:ext cx="8135938" cy="4105275"/>
          </a:xfrm>
        </p:spPr>
        <p:txBody>
          <a:bodyPr rtlCol="0">
            <a:noAutofit/>
          </a:bodyPr>
          <a:lstStyle/>
          <a:p>
            <a:pPr eaLnBrk="1" fontAlgn="auto" hangingPunct="1">
              <a:spcAft>
                <a:spcPts val="0"/>
              </a:spcAft>
              <a:buFont typeface="Wingdings" pitchFamily="2" charset="2"/>
              <a:buChar char="§"/>
              <a:defRPr/>
            </a:pPr>
            <a:r>
              <a:rPr lang="en-AU" sz="2400" b="1" i="1" dirty="0" smtClean="0">
                <a:solidFill>
                  <a:schemeClr val="tx1"/>
                </a:solidFill>
              </a:rPr>
              <a:t>Anatomy of an Epidemic </a:t>
            </a:r>
            <a:r>
              <a:rPr lang="en-AU" sz="2400" b="1" dirty="0" smtClean="0">
                <a:solidFill>
                  <a:schemeClr val="tx1"/>
                </a:solidFill>
              </a:rPr>
              <a:t>– madinamerica.com ; 82 US writers, 26 foreign correspondents, incl. Moncrieff, Healy, Dr’s, patients, SW’s, Lawyers, Sociologists, parents.</a:t>
            </a:r>
          </a:p>
          <a:p>
            <a:pPr eaLnBrk="1" fontAlgn="auto" hangingPunct="1">
              <a:spcAft>
                <a:spcPts val="0"/>
              </a:spcAft>
              <a:buFont typeface="Wingdings" pitchFamily="2" charset="2"/>
              <a:buChar char="§"/>
              <a:defRPr/>
            </a:pPr>
            <a:r>
              <a:rPr lang="en-AU" sz="2400" b="1" i="1" dirty="0" err="1" smtClean="0">
                <a:solidFill>
                  <a:schemeClr val="tx1"/>
                </a:solidFill>
              </a:rPr>
              <a:t>RxISK</a:t>
            </a:r>
            <a:r>
              <a:rPr lang="en-AU" sz="2400" b="1" i="1" dirty="0" smtClean="0">
                <a:solidFill>
                  <a:schemeClr val="tx1"/>
                </a:solidFill>
              </a:rPr>
              <a:t> </a:t>
            </a:r>
            <a:r>
              <a:rPr lang="en-AU" sz="2400" b="1" dirty="0" smtClean="0">
                <a:solidFill>
                  <a:schemeClr val="tx1"/>
                </a:solidFill>
              </a:rPr>
              <a:t>–S/E’s are being elucidated, useful lessons learnt.</a:t>
            </a:r>
          </a:p>
          <a:p>
            <a:pPr eaLnBrk="1" fontAlgn="auto" hangingPunct="1">
              <a:spcAft>
                <a:spcPts val="0"/>
              </a:spcAft>
              <a:buFont typeface="Wingdings" pitchFamily="2" charset="2"/>
              <a:buChar char="§"/>
              <a:defRPr/>
            </a:pPr>
            <a:r>
              <a:rPr lang="en-AU" sz="2400" b="1" i="1" dirty="0" err="1" smtClean="0">
                <a:solidFill>
                  <a:schemeClr val="tx1"/>
                </a:solidFill>
              </a:rPr>
              <a:t>Alltrials</a:t>
            </a:r>
            <a:r>
              <a:rPr lang="en-AU" sz="2400" b="1" dirty="0" smtClean="0">
                <a:solidFill>
                  <a:schemeClr val="tx1"/>
                </a:solidFill>
              </a:rPr>
              <a:t> – extraordinary support across organisations</a:t>
            </a:r>
          </a:p>
          <a:p>
            <a:pPr eaLnBrk="1" fontAlgn="auto" hangingPunct="1">
              <a:spcAft>
                <a:spcPts val="0"/>
              </a:spcAft>
              <a:buFont typeface="Wingdings" pitchFamily="2" charset="2"/>
              <a:buChar char="§"/>
              <a:defRPr/>
            </a:pPr>
            <a:r>
              <a:rPr lang="en-AU" sz="2400" b="1" i="1" dirty="0" smtClean="0">
                <a:solidFill>
                  <a:schemeClr val="tx1"/>
                </a:solidFill>
              </a:rPr>
              <a:t>RIAT</a:t>
            </a:r>
            <a:r>
              <a:rPr lang="en-AU" sz="2400" b="1" dirty="0" smtClean="0">
                <a:solidFill>
                  <a:schemeClr val="tx1"/>
                </a:solidFill>
              </a:rPr>
              <a:t> – Restoration of Incomplete and Abandoned Trials supported by BMJ, PLoS, wide coverage in the media</a:t>
            </a:r>
          </a:p>
          <a:p>
            <a:pPr eaLnBrk="1" fontAlgn="auto" hangingPunct="1">
              <a:spcAft>
                <a:spcPts val="0"/>
              </a:spcAft>
              <a:buFont typeface="Wingdings" pitchFamily="2" charset="2"/>
              <a:buChar char="§"/>
              <a:defRPr/>
            </a:pPr>
            <a:r>
              <a:rPr lang="en-AU" sz="2400" b="1" i="1" dirty="0" smtClean="0">
                <a:solidFill>
                  <a:schemeClr val="tx1"/>
                </a:solidFill>
              </a:rPr>
              <a:t>DSM 5 fiasco </a:t>
            </a:r>
            <a:r>
              <a:rPr lang="en-AU" sz="2400" b="1" dirty="0" smtClean="0">
                <a:solidFill>
                  <a:schemeClr val="tx1"/>
                </a:solidFill>
              </a:rPr>
              <a:t>– the Emperor’s garb ever more apparent</a:t>
            </a:r>
          </a:p>
          <a:p>
            <a:pPr marL="0" indent="0" eaLnBrk="1" fontAlgn="auto" hangingPunct="1">
              <a:spcAft>
                <a:spcPts val="0"/>
              </a:spcAft>
              <a:buFont typeface="Wingdings" pitchFamily="2" charset="2"/>
              <a:buNone/>
              <a:defRPr/>
            </a:pPr>
            <a:endParaRPr lang="en-AU" sz="24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1081088"/>
          </a:xfrm>
        </p:spPr>
        <p:txBody>
          <a:bodyPr/>
          <a:lstStyle/>
          <a:p>
            <a:pPr algn="ctr" eaLnBrk="1" fontAlgn="auto" hangingPunct="1">
              <a:spcAft>
                <a:spcPts val="0"/>
              </a:spcAft>
              <a:defRPr/>
            </a:pPr>
            <a:r>
              <a:rPr lang="en-AU" b="1" dirty="0">
                <a:solidFill>
                  <a:schemeClr val="tx1"/>
                </a:solidFill>
              </a:rPr>
              <a:t>Epigenetic Mechanisms in Psychiatry</a:t>
            </a:r>
            <a:br>
              <a:rPr lang="en-AU" b="1" dirty="0">
                <a:solidFill>
                  <a:schemeClr val="tx1"/>
                </a:solidFill>
              </a:rPr>
            </a:br>
            <a:r>
              <a:rPr lang="en-AU" sz="1800" b="1" dirty="0" err="1">
                <a:solidFill>
                  <a:schemeClr val="tx1"/>
                </a:solidFill>
              </a:rPr>
              <a:t>Akbarian</a:t>
            </a:r>
            <a:r>
              <a:rPr lang="en-AU" sz="1800" b="1" dirty="0">
                <a:solidFill>
                  <a:schemeClr val="tx1"/>
                </a:solidFill>
              </a:rPr>
              <a:t> and </a:t>
            </a:r>
            <a:r>
              <a:rPr lang="en-AU" sz="1800" b="1" dirty="0" err="1">
                <a:solidFill>
                  <a:schemeClr val="tx1"/>
                </a:solidFill>
              </a:rPr>
              <a:t>Nestler</a:t>
            </a:r>
            <a:r>
              <a:rPr lang="en-AU" sz="1800" b="1" dirty="0">
                <a:solidFill>
                  <a:schemeClr val="tx1"/>
                </a:solidFill>
              </a:rPr>
              <a:t>, </a:t>
            </a:r>
            <a:r>
              <a:rPr lang="en-AU" sz="1800" b="1" dirty="0" err="1">
                <a:solidFill>
                  <a:schemeClr val="tx1"/>
                </a:solidFill>
              </a:rPr>
              <a:t>Neuropsychopharmacology</a:t>
            </a:r>
            <a:r>
              <a:rPr lang="en-AU" sz="1800" b="1" dirty="0">
                <a:solidFill>
                  <a:schemeClr val="tx1"/>
                </a:solidFill>
              </a:rPr>
              <a:t> Reviews 2013</a:t>
            </a:r>
          </a:p>
        </p:txBody>
      </p:sp>
      <p:sp>
        <p:nvSpPr>
          <p:cNvPr id="30722" name="Content Placeholder 2"/>
          <p:cNvSpPr>
            <a:spLocks noGrp="1"/>
          </p:cNvSpPr>
          <p:nvPr>
            <p:ph idx="1"/>
          </p:nvPr>
        </p:nvSpPr>
        <p:spPr>
          <a:xfrm>
            <a:off x="323850" y="1844675"/>
            <a:ext cx="8424863" cy="4248150"/>
          </a:xfrm>
        </p:spPr>
        <p:txBody>
          <a:bodyPr/>
          <a:lstStyle/>
          <a:p>
            <a:pPr marL="0" indent="0" eaLnBrk="1" hangingPunct="1">
              <a:buFont typeface="Wingdings" pitchFamily="2" charset="2"/>
              <a:buNone/>
            </a:pPr>
            <a:r>
              <a:rPr lang="en-AU" b="1" smtClean="0">
                <a:solidFill>
                  <a:schemeClr val="tx1"/>
                </a:solidFill>
              </a:rPr>
              <a:t>6</a:t>
            </a:r>
            <a:r>
              <a:rPr lang="en-AU" b="1" baseline="30000" smtClean="0">
                <a:solidFill>
                  <a:schemeClr val="tx1"/>
                </a:solidFill>
              </a:rPr>
              <a:t>th</a:t>
            </a:r>
            <a:r>
              <a:rPr lang="en-AU" b="1" smtClean="0">
                <a:solidFill>
                  <a:schemeClr val="tx1"/>
                </a:solidFill>
              </a:rPr>
              <a:t> issue of Neuropsychopharmacology Reviews - `neuroepigenetics'</a:t>
            </a:r>
          </a:p>
          <a:p>
            <a:pPr marL="0" indent="0" eaLnBrk="1" hangingPunct="1">
              <a:buFont typeface="Wingdings" pitchFamily="2" charset="2"/>
              <a:buNone/>
            </a:pPr>
            <a:r>
              <a:rPr lang="en-AU" b="1" smtClean="0">
                <a:solidFill>
                  <a:schemeClr val="tx1"/>
                </a:solidFill>
              </a:rPr>
              <a:t>A `molecular bridge' </a:t>
            </a:r>
            <a:r>
              <a:rPr lang="en-AU" b="1" smtClean="0">
                <a:solidFill>
                  <a:schemeClr val="tx1"/>
                </a:solidFill>
                <a:sym typeface="Wingdings" pitchFamily="2" charset="2"/>
              </a:rPr>
              <a:t> context</a:t>
            </a:r>
            <a:r>
              <a:rPr lang="en-AU" b="1" smtClean="0">
                <a:solidFill>
                  <a:schemeClr val="tx1"/>
                </a:solidFill>
              </a:rPr>
              <a:t> shapes genetics over the lifespan </a:t>
            </a:r>
          </a:p>
          <a:p>
            <a:pPr marL="0" indent="0" eaLnBrk="1" hangingPunct="1">
              <a:buFont typeface="Wingdings" pitchFamily="2" charset="2"/>
              <a:buNone/>
            </a:pPr>
            <a:r>
              <a:rPr lang="en-AU" b="1" smtClean="0">
                <a:solidFill>
                  <a:schemeClr val="tx1"/>
                </a:solidFill>
              </a:rPr>
              <a:t>Epigenetics center stage in medicine, incl. neurology and psychiatry. </a:t>
            </a:r>
          </a:p>
          <a:p>
            <a:pPr marL="0" indent="0" eaLnBrk="1" hangingPunct="1">
              <a:buFont typeface="Wingdings" pitchFamily="2" charset="2"/>
              <a:buNone/>
            </a:pPr>
            <a:r>
              <a:rPr lang="en-AU" b="1" smtClean="0">
                <a:solidFill>
                  <a:schemeClr val="tx1"/>
                </a:solidFill>
              </a:rPr>
              <a:t>For basic and clinical neuroscience, important insights fuel interest </a:t>
            </a:r>
          </a:p>
          <a:p>
            <a:pPr marL="0" indent="0" eaLnBrk="1" hangingPunct="1">
              <a:buFont typeface="Wingdings" pitchFamily="2" charset="2"/>
              <a:buNone/>
            </a:pPr>
            <a:r>
              <a:rPr lang="en-AU" b="1" smtClean="0">
                <a:solidFill>
                  <a:schemeClr val="tx1"/>
                </a:solidFill>
              </a:rPr>
              <a:t>(i) many epigenetic markings are `plastic' throughout brain development, </a:t>
            </a:r>
          </a:p>
          <a:p>
            <a:pPr marL="0" indent="0" eaLnBrk="1" hangingPunct="1">
              <a:buFont typeface="Wingdings" pitchFamily="2" charset="2"/>
              <a:buNone/>
            </a:pPr>
            <a:r>
              <a:rPr lang="en-AU" b="1" smtClean="0">
                <a:solidFill>
                  <a:schemeClr val="tx1"/>
                </a:solidFill>
              </a:rPr>
              <a:t>(ii) some chromatin-modifying drugs—exert profound behavioral effects</a:t>
            </a:r>
          </a:p>
          <a:p>
            <a:pPr marL="0" indent="0" algn="ctr" eaLnBrk="1" hangingPunct="1">
              <a:buFont typeface="Wingdings" pitchFamily="2" charset="2"/>
              <a:buNone/>
            </a:pPr>
            <a:r>
              <a:rPr lang="en-AU" sz="2400" b="1" i="1" smtClean="0">
                <a:solidFill>
                  <a:schemeClr val="tx1"/>
                </a:solidFill>
              </a:rPr>
              <a:t>CONTEXT and BEHAVIOR = FUNCTIONAL PROCESSES WHICH PROFOUNDLY  AND DYNAMICALLY INFLUENCE BIOLOGY THROUGH THE LIFESPAN.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n-AU" sz="3200" b="1" smtClean="0">
                <a:solidFill>
                  <a:schemeClr val="tx1"/>
                </a:solidFill>
                <a:effectLst>
                  <a:outerShdw blurRad="38100" dist="38100" dir="2700000" algn="tl">
                    <a:srgbClr val="C0C0C0"/>
                  </a:outerShdw>
                </a:effectLst>
              </a:rPr>
              <a:t>NIMH's new stance and CBS research</a:t>
            </a:r>
            <a:br>
              <a:rPr lang="en-AU" sz="3200" b="1" smtClean="0">
                <a:solidFill>
                  <a:schemeClr val="tx1"/>
                </a:solidFill>
                <a:effectLst>
                  <a:outerShdw blurRad="38100" dist="38100" dir="2700000" algn="tl">
                    <a:srgbClr val="C0C0C0"/>
                  </a:outerShdw>
                </a:effectLst>
              </a:rPr>
            </a:br>
            <a:r>
              <a:rPr lang="en-AU" sz="3200" b="1" smtClean="0">
                <a:solidFill>
                  <a:schemeClr val="tx1"/>
                </a:solidFill>
                <a:effectLst>
                  <a:outerShdw blurRad="38100" dist="38100" dir="2700000" algn="tl">
                    <a:srgbClr val="C0C0C0"/>
                  </a:outerShdw>
                </a:effectLst>
              </a:rPr>
              <a:t> </a:t>
            </a:r>
            <a:r>
              <a:rPr lang="en-US" sz="2000" i="1" smtClean="0">
                <a:solidFill>
                  <a:schemeClr val="tx1"/>
                </a:solidFill>
                <a:effectLst/>
              </a:rPr>
              <a:t>Steve Hayes-  RFT List post reply June 2013</a:t>
            </a:r>
            <a:r>
              <a:rPr lang="en-AU" sz="3200" b="1" smtClean="0">
                <a:solidFill>
                  <a:schemeClr val="tx1"/>
                </a:solidFill>
                <a:effectLst/>
              </a:rPr>
              <a:t> </a:t>
            </a:r>
          </a:p>
        </p:txBody>
      </p:sp>
      <p:sp>
        <p:nvSpPr>
          <p:cNvPr id="32770" name="Content Placeholder 2"/>
          <p:cNvSpPr>
            <a:spLocks noGrp="1"/>
          </p:cNvSpPr>
          <p:nvPr>
            <p:ph idx="1"/>
          </p:nvPr>
        </p:nvSpPr>
        <p:spPr>
          <a:xfrm>
            <a:off x="468313" y="1457325"/>
            <a:ext cx="8424862" cy="5400675"/>
          </a:xfrm>
        </p:spPr>
        <p:txBody>
          <a:bodyPr/>
          <a:lstStyle/>
          <a:p>
            <a:pPr marL="0" indent="0" eaLnBrk="1" hangingPunct="1">
              <a:buFont typeface="Wingdings" pitchFamily="2" charset="2"/>
              <a:buNone/>
            </a:pPr>
            <a:r>
              <a:rPr lang="en-AU" sz="2400" b="1" smtClean="0">
                <a:solidFill>
                  <a:schemeClr val="tx1"/>
                </a:solidFill>
              </a:rPr>
              <a:t>Epigenetic regulation of the glucocorticoid receptor in human brain associated with childhood abuse.</a:t>
            </a:r>
            <a:r>
              <a:rPr lang="en-AU" b="1" smtClean="0">
                <a:solidFill>
                  <a:schemeClr val="tx1"/>
                </a:solidFill>
              </a:rPr>
              <a:t> </a:t>
            </a:r>
            <a:r>
              <a:rPr lang="en-AU" b="1" i="1" smtClean="0">
                <a:solidFill>
                  <a:schemeClr val="tx1"/>
                </a:solidFill>
              </a:rPr>
              <a:t>Nature Neuroscience (2009)</a:t>
            </a:r>
          </a:p>
          <a:p>
            <a:pPr marL="0" indent="0" eaLnBrk="1" hangingPunct="1">
              <a:buFont typeface="Wingdings" pitchFamily="2" charset="2"/>
              <a:buNone/>
            </a:pPr>
            <a:r>
              <a:rPr lang="en-AU" smtClean="0">
                <a:solidFill>
                  <a:schemeClr val="tx1"/>
                </a:solidFill>
              </a:rPr>
              <a:t>Biological system impacted over years by a psychosocial event,</a:t>
            </a:r>
          </a:p>
          <a:p>
            <a:pPr marL="0" indent="0" eaLnBrk="1" hangingPunct="1">
              <a:buFont typeface="Wingdings" pitchFamily="2" charset="2"/>
              <a:buNone/>
            </a:pPr>
            <a:r>
              <a:rPr lang="en-AU" smtClean="0">
                <a:solidFill>
                  <a:schemeClr val="tx1"/>
                </a:solidFill>
              </a:rPr>
              <a:t>plus evidence of epigenetic regulation by psychosocial methods.</a:t>
            </a:r>
          </a:p>
          <a:p>
            <a:pPr marL="0" indent="0" eaLnBrk="1" hangingPunct="1">
              <a:buFont typeface="Wingdings" pitchFamily="2" charset="2"/>
              <a:buNone/>
            </a:pPr>
            <a:r>
              <a:rPr lang="en-AU" smtClean="0">
                <a:solidFill>
                  <a:schemeClr val="tx1"/>
                </a:solidFill>
                <a:sym typeface="Wingdings" pitchFamily="2" charset="2"/>
              </a:rPr>
              <a:t></a:t>
            </a:r>
            <a:r>
              <a:rPr lang="en-AU" smtClean="0">
                <a:solidFill>
                  <a:schemeClr val="tx1"/>
                </a:solidFill>
              </a:rPr>
              <a:t> psychological and biological function in glucocorticoid receptors. </a:t>
            </a:r>
          </a:p>
          <a:p>
            <a:pPr marL="0" indent="0" eaLnBrk="1" hangingPunct="1">
              <a:buFont typeface="Wingdings" pitchFamily="2" charset="2"/>
              <a:buNone/>
            </a:pPr>
            <a:r>
              <a:rPr lang="en-AU" smtClean="0">
                <a:solidFill>
                  <a:schemeClr val="tx1"/>
                </a:solidFill>
              </a:rPr>
              <a:t>Examine functions in multiple evolutionary time frames. </a:t>
            </a:r>
          </a:p>
          <a:p>
            <a:pPr marL="0" indent="0" eaLnBrk="1" hangingPunct="1">
              <a:buFont typeface="Wingdings" pitchFamily="2" charset="2"/>
              <a:buNone/>
            </a:pPr>
            <a:r>
              <a:rPr lang="en-AU" smtClean="0">
                <a:solidFill>
                  <a:schemeClr val="tx1"/>
                </a:solidFill>
              </a:rPr>
              <a:t>Link functions to things like experiential avoidance.</a:t>
            </a:r>
          </a:p>
          <a:p>
            <a:pPr marL="0" indent="0" eaLnBrk="1" hangingPunct="1">
              <a:buFont typeface="Wingdings" pitchFamily="2" charset="2"/>
              <a:buNone/>
            </a:pPr>
            <a:r>
              <a:rPr lang="en-AU" sz="2200" b="1" smtClean="0">
                <a:solidFill>
                  <a:schemeClr val="tx1"/>
                </a:solidFill>
              </a:rPr>
              <a:t>Voila. Genetics can be our ally. It is </a:t>
            </a:r>
            <a:r>
              <a:rPr lang="en-AU" sz="2200" b="1" i="1" u="sng" smtClean="0">
                <a:solidFill>
                  <a:schemeClr val="tx1"/>
                </a:solidFill>
              </a:rPr>
              <a:t>not</a:t>
            </a:r>
            <a:r>
              <a:rPr lang="en-AU" sz="2200" b="1" smtClean="0">
                <a:solidFill>
                  <a:schemeClr val="tx1"/>
                </a:solidFill>
              </a:rPr>
              <a:t> "genes made me do it".</a:t>
            </a:r>
          </a:p>
          <a:p>
            <a:pPr marL="0" indent="0" eaLnBrk="1" hangingPunct="1">
              <a:buFont typeface="Wingdings" pitchFamily="2" charset="2"/>
              <a:buNone/>
            </a:pPr>
            <a:endParaRPr lang="en-AU" sz="2200" b="1" smtClean="0">
              <a:solidFill>
                <a:schemeClr val="tx1"/>
              </a:solidFill>
            </a:endParaRPr>
          </a:p>
          <a:p>
            <a:pPr marL="0" indent="0" eaLnBrk="1" hangingPunct="1">
              <a:buFont typeface="Wingdings" pitchFamily="2" charset="2"/>
              <a:buNone/>
            </a:pPr>
            <a:r>
              <a:rPr lang="en-AU" sz="2200" b="1" i="1" smtClean="0">
                <a:solidFill>
                  <a:schemeClr val="tx1"/>
                </a:solidFill>
              </a:rPr>
              <a:t>All the above coherent, tightly linked from an FC / CM perspective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684213" y="549275"/>
            <a:ext cx="7488237" cy="5759450"/>
          </a:xfrm>
        </p:spPr>
        <p:txBody>
          <a:bodyPr/>
          <a:lstStyle/>
          <a:p>
            <a:pPr marL="0" indent="0" eaLnBrk="1" hangingPunct="1">
              <a:buFont typeface="Wingdings" pitchFamily="2" charset="2"/>
              <a:buNone/>
            </a:pPr>
            <a:r>
              <a:rPr lang="en-AU" sz="8800" b="1" smtClean="0">
                <a:solidFill>
                  <a:schemeClr val="tx1"/>
                </a:solidFill>
              </a:rPr>
              <a:t>What does it mean to </a:t>
            </a:r>
          </a:p>
          <a:p>
            <a:pPr marL="0" indent="0" eaLnBrk="1" hangingPunct="1">
              <a:buFont typeface="Wingdings" pitchFamily="2" charset="2"/>
              <a:buNone/>
            </a:pPr>
            <a:r>
              <a:rPr lang="en-AU" sz="8800" b="1" smtClean="0">
                <a:solidFill>
                  <a:schemeClr val="tx1"/>
                </a:solidFill>
              </a:rPr>
              <a:t>“be a doctor”, to be a healer?</a:t>
            </a:r>
          </a:p>
          <a:p>
            <a:pPr marL="0" indent="0" eaLnBrk="1" hangingPunct="1">
              <a:buFont typeface="Wingdings" pitchFamily="2" charset="2"/>
              <a:buNone/>
            </a:pPr>
            <a:endParaRPr lang="en-AU" sz="8800" b="1"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900113"/>
          </a:xfrm>
        </p:spPr>
        <p:txBody>
          <a:bodyPr wrap="square" numCol="1" anchorCtr="0" compatLnSpc="1">
            <a:prstTxWarp prst="textNoShape">
              <a:avLst/>
            </a:prstTxWarp>
            <a:normAutofit fontScale="90000"/>
          </a:bodyPr>
          <a:lstStyle/>
          <a:p>
            <a:pPr eaLnBrk="1" hangingPunct="1">
              <a:defRPr/>
            </a:pPr>
            <a:r>
              <a:rPr lang="en-AU" sz="3200" b="1" smtClean="0">
                <a:solidFill>
                  <a:schemeClr val="tx1"/>
                </a:solidFill>
                <a:effectLst>
                  <a:outerShdw blurRad="38100" dist="38100" dir="2700000" algn="tl">
                    <a:srgbClr val="C0C0C0"/>
                  </a:outerShdw>
                </a:effectLst>
              </a:rPr>
              <a:t>Declaration of Geneva (WMA, 2006)</a:t>
            </a:r>
            <a:br>
              <a:rPr lang="en-AU" sz="3200" b="1" smtClean="0">
                <a:solidFill>
                  <a:schemeClr val="tx1"/>
                </a:solidFill>
                <a:effectLst>
                  <a:outerShdw blurRad="38100" dist="38100" dir="2700000" algn="tl">
                    <a:srgbClr val="C0C0C0"/>
                  </a:outerShdw>
                </a:effectLst>
              </a:rPr>
            </a:br>
            <a:r>
              <a:rPr lang="en-AU" sz="3200" i="1" smtClean="0">
                <a:solidFill>
                  <a:schemeClr val="tx1"/>
                </a:solidFill>
                <a:effectLst>
                  <a:outerShdw blurRad="38100" dist="38100" dir="2700000" algn="tl">
                    <a:srgbClr val="C0C0C0"/>
                  </a:outerShdw>
                </a:effectLst>
              </a:rPr>
              <a:t>- modern version of Hippocratic Oath</a:t>
            </a:r>
          </a:p>
        </p:txBody>
      </p:sp>
      <p:sp>
        <p:nvSpPr>
          <p:cNvPr id="35842" name="Content Placeholder 2"/>
          <p:cNvSpPr>
            <a:spLocks noGrp="1"/>
          </p:cNvSpPr>
          <p:nvPr>
            <p:ph idx="1"/>
          </p:nvPr>
        </p:nvSpPr>
        <p:spPr>
          <a:xfrm>
            <a:off x="539750" y="1412875"/>
            <a:ext cx="7991475" cy="4968875"/>
          </a:xfrm>
        </p:spPr>
        <p:txBody>
          <a:bodyPr/>
          <a:lstStyle/>
          <a:p>
            <a:pPr marL="0" indent="0" eaLnBrk="1" hangingPunct="1">
              <a:buFont typeface="Wingdings" pitchFamily="2" charset="2"/>
              <a:buNone/>
            </a:pPr>
            <a:r>
              <a:rPr lang="en-AU" sz="2400" b="1" smtClean="0">
                <a:solidFill>
                  <a:schemeClr val="tx1"/>
                </a:solidFill>
              </a:rPr>
              <a:t>As a member of the medical profession:</a:t>
            </a:r>
          </a:p>
          <a:p>
            <a:pPr marL="0" indent="0" eaLnBrk="1" hangingPunct="1">
              <a:buFont typeface="Wingdings" pitchFamily="2" charset="2"/>
              <a:buNone/>
            </a:pPr>
            <a:r>
              <a:rPr lang="en-AU" sz="2400" b="1" smtClean="0">
                <a:solidFill>
                  <a:schemeClr val="tx1"/>
                </a:solidFill>
              </a:rPr>
              <a:t>I pledge … to the service of humanity</a:t>
            </a:r>
            <a:r>
              <a:rPr lang="en-AU" b="1" smtClean="0">
                <a:solidFill>
                  <a:schemeClr val="tx1"/>
                </a:solidFill>
              </a:rPr>
              <a:t>; </a:t>
            </a:r>
          </a:p>
          <a:p>
            <a:pPr marL="0" indent="0" eaLnBrk="1" hangingPunct="1">
              <a:buFont typeface="Wingdings" pitchFamily="2" charset="2"/>
              <a:buNone/>
            </a:pPr>
            <a:r>
              <a:rPr lang="en-AU" sz="2400" b="1" smtClean="0">
                <a:solidFill>
                  <a:schemeClr val="tx1"/>
                </a:solidFill>
              </a:rPr>
              <a:t>I will give my teachers the respect </a:t>
            </a:r>
            <a:r>
              <a:rPr lang="en-AU" sz="2400" b="1" i="1" u="sng" smtClean="0">
                <a:solidFill>
                  <a:schemeClr val="tx1"/>
                </a:solidFill>
              </a:rPr>
              <a:t>that is their due</a:t>
            </a:r>
            <a:r>
              <a:rPr lang="en-AU" sz="2400" b="1" smtClean="0">
                <a:solidFill>
                  <a:schemeClr val="tx1"/>
                </a:solidFill>
              </a:rPr>
              <a:t>;</a:t>
            </a:r>
          </a:p>
          <a:p>
            <a:pPr marL="0" indent="0" eaLnBrk="1" hangingPunct="1">
              <a:buFont typeface="Wingdings" pitchFamily="2" charset="2"/>
              <a:buNone/>
            </a:pPr>
            <a:r>
              <a:rPr lang="en-AU" sz="2400" b="1" smtClean="0">
                <a:solidFill>
                  <a:schemeClr val="tx1"/>
                </a:solidFill>
              </a:rPr>
              <a:t>I will practise </a:t>
            </a:r>
            <a:r>
              <a:rPr lang="en-AU" sz="2400" b="1" i="1" u="sng" smtClean="0">
                <a:solidFill>
                  <a:schemeClr val="tx1"/>
                </a:solidFill>
              </a:rPr>
              <a:t>with conscience</a:t>
            </a:r>
            <a:r>
              <a:rPr lang="en-AU" b="1" smtClean="0">
                <a:solidFill>
                  <a:schemeClr val="tx1"/>
                </a:solidFill>
              </a:rPr>
              <a:t>;</a:t>
            </a:r>
          </a:p>
          <a:p>
            <a:pPr marL="0" indent="0" eaLnBrk="1" hangingPunct="1">
              <a:buFont typeface="Wingdings" pitchFamily="2" charset="2"/>
              <a:buNone/>
            </a:pPr>
            <a:r>
              <a:rPr lang="en-AU" sz="2400" b="1" i="1" u="sng" smtClean="0">
                <a:solidFill>
                  <a:schemeClr val="tx1"/>
                </a:solidFill>
              </a:rPr>
              <a:t>The health of my patient will be my first consideration</a:t>
            </a:r>
            <a:r>
              <a:rPr lang="en-AU" b="1" smtClean="0">
                <a:solidFill>
                  <a:schemeClr val="tx1"/>
                </a:solidFill>
              </a:rPr>
              <a:t>;</a:t>
            </a:r>
          </a:p>
          <a:p>
            <a:pPr marL="0" indent="0" eaLnBrk="1" hangingPunct="1">
              <a:buFont typeface="Wingdings" pitchFamily="2" charset="2"/>
              <a:buNone/>
            </a:pPr>
            <a:r>
              <a:rPr lang="en-AU" sz="2400" b="1" smtClean="0">
                <a:solidFill>
                  <a:srgbClr val="000000"/>
                </a:solidFill>
              </a:rPr>
              <a:t>I will maintain</a:t>
            </a:r>
            <a:r>
              <a:rPr lang="en-AU" b="1" smtClean="0">
                <a:solidFill>
                  <a:srgbClr val="000000"/>
                </a:solidFill>
              </a:rPr>
              <a:t> </a:t>
            </a:r>
            <a:r>
              <a:rPr lang="en-AU" sz="2400" b="1" i="1" u="sng" smtClean="0">
                <a:solidFill>
                  <a:srgbClr val="000000"/>
                </a:solidFill>
              </a:rPr>
              <a:t>the honour and the noble traditions of the medical profession</a:t>
            </a:r>
            <a:r>
              <a:rPr lang="en-AU" sz="2400" b="1" smtClean="0">
                <a:solidFill>
                  <a:srgbClr val="000000"/>
                </a:solidFill>
              </a:rPr>
              <a:t>;</a:t>
            </a:r>
          </a:p>
          <a:p>
            <a:pPr marL="0" indent="0" eaLnBrk="1" hangingPunct="1">
              <a:buFont typeface="Wingdings" pitchFamily="2" charset="2"/>
              <a:buNone/>
            </a:pPr>
            <a:r>
              <a:rPr lang="en-AU" sz="2400" b="1" smtClean="0">
                <a:solidFill>
                  <a:srgbClr val="000000"/>
                </a:solidFill>
              </a:rPr>
              <a:t>I will not permit age, disease, creed, etc </a:t>
            </a:r>
            <a:r>
              <a:rPr lang="en-AU" sz="2400" b="1" i="1" u="sng" smtClean="0">
                <a:solidFill>
                  <a:srgbClr val="000000"/>
                </a:solidFill>
              </a:rPr>
              <a:t>or any other factor to intervene between my duty and my patient</a:t>
            </a:r>
            <a:r>
              <a:rPr lang="en-AU" sz="2400" b="1" smtClean="0">
                <a:solidFill>
                  <a:srgbClr val="000000"/>
                </a:solidFill>
              </a:rPr>
              <a:t>;</a:t>
            </a:r>
          </a:p>
          <a:p>
            <a:pPr marL="0" indent="0" eaLnBrk="1" hangingPunct="1">
              <a:buFont typeface="Wingdings" pitchFamily="2" charset="2"/>
              <a:buNone/>
            </a:pPr>
            <a:endParaRPr lang="en-AU"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PRIMUM NON NOCERE</a:t>
            </a:r>
            <a:endParaRPr lang="en-AU" b="1" dirty="0">
              <a:solidFill>
                <a:schemeClr val="tx1"/>
              </a:solidFill>
            </a:endParaRPr>
          </a:p>
        </p:txBody>
      </p:sp>
      <p:sp>
        <p:nvSpPr>
          <p:cNvPr id="36866" name="Content Placeholder 2"/>
          <p:cNvSpPr>
            <a:spLocks noGrp="1"/>
          </p:cNvSpPr>
          <p:nvPr>
            <p:ph idx="1"/>
          </p:nvPr>
        </p:nvSpPr>
        <p:spPr>
          <a:xfrm>
            <a:off x="684213" y="1412875"/>
            <a:ext cx="6859587" cy="4410075"/>
          </a:xfrm>
        </p:spPr>
        <p:txBody>
          <a:bodyPr/>
          <a:lstStyle/>
          <a:p>
            <a:pPr marL="0" indent="0" eaLnBrk="1" hangingPunct="1">
              <a:buFont typeface="Wingdings" pitchFamily="2" charset="2"/>
              <a:buNone/>
            </a:pPr>
            <a:r>
              <a:rPr lang="en-AU" sz="3200" b="1" smtClean="0">
                <a:solidFill>
                  <a:schemeClr val="tx1"/>
                </a:solidFill>
              </a:rPr>
              <a:t>FIRST DO NO HARM</a:t>
            </a:r>
          </a:p>
          <a:p>
            <a:pPr marL="0" indent="0" eaLnBrk="1" hangingPunct="1">
              <a:buFont typeface="Wingdings" pitchFamily="2" charset="2"/>
              <a:buNone/>
            </a:pPr>
            <a:r>
              <a:rPr lang="en-AU" sz="2800" b="1" smtClean="0">
                <a:solidFill>
                  <a:schemeClr val="tx1"/>
                </a:solidFill>
              </a:rPr>
              <a:t>Yet…</a:t>
            </a:r>
          </a:p>
          <a:p>
            <a:pPr marL="0" indent="0" eaLnBrk="1" hangingPunct="1">
              <a:buFont typeface="Wingdings" pitchFamily="2" charset="2"/>
              <a:buNone/>
            </a:pPr>
            <a:r>
              <a:rPr lang="en-AU" sz="2800" b="1" i="1" smtClean="0">
                <a:solidFill>
                  <a:schemeClr val="tx1"/>
                </a:solidFill>
              </a:rPr>
              <a:t>Anatomy of an Epidemic – Robert Whitaker</a:t>
            </a:r>
          </a:p>
          <a:p>
            <a:pPr marL="0" indent="0" eaLnBrk="1" hangingPunct="1">
              <a:buFont typeface="Wingdings" pitchFamily="2" charset="2"/>
              <a:buNone/>
            </a:pPr>
            <a:r>
              <a:rPr lang="en-AU" sz="2800" b="1" i="1" smtClean="0">
                <a:solidFill>
                  <a:schemeClr val="tx1"/>
                </a:solidFill>
              </a:rPr>
              <a:t>Pharmageddon – David Healy</a:t>
            </a:r>
          </a:p>
          <a:p>
            <a:pPr marL="0" indent="0" eaLnBrk="1" hangingPunct="1">
              <a:buFont typeface="Wingdings" pitchFamily="2" charset="2"/>
              <a:buNone/>
            </a:pPr>
            <a:r>
              <a:rPr lang="en-AU" sz="2800" b="1" smtClean="0">
                <a:solidFill>
                  <a:schemeClr val="tx1"/>
                </a:solidFill>
              </a:rPr>
              <a:t>And… </a:t>
            </a:r>
          </a:p>
          <a:p>
            <a:pPr marL="0" indent="0" eaLnBrk="1" hangingPunct="1">
              <a:buFont typeface="Wingdings" pitchFamily="2" charset="2"/>
              <a:buNone/>
            </a:pPr>
            <a:r>
              <a:rPr lang="en-AU" sz="2800" b="1" i="1" smtClean="0">
                <a:solidFill>
                  <a:schemeClr val="tx1"/>
                </a:solidFill>
              </a:rPr>
              <a:t>locally, here in Australia, a similar picture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11188" y="2133600"/>
            <a:ext cx="8478837" cy="3897313"/>
          </a:xfrm>
          <a:prstGeom prst="rect">
            <a:avLst/>
          </a:prstGeom>
          <a:noFill/>
          <a:ln w="9525">
            <a:noFill/>
            <a:miter lim="800000"/>
            <a:headEnd/>
            <a:tailEnd/>
          </a:ln>
        </p:spPr>
        <p:txBody>
          <a:bodyPr lIns="91430" tIns="45715" rIns="91430" bIns="45715">
            <a:spAutoFit/>
          </a:bodyPr>
          <a:lstStyle/>
          <a:p>
            <a:pPr marL="457200" indent="-457200">
              <a:buFont typeface="Arial" charset="0"/>
              <a:buChar char="•"/>
            </a:pPr>
            <a:r>
              <a:rPr lang="en-AU" sz="2400">
                <a:solidFill>
                  <a:srgbClr val="000000"/>
                </a:solidFill>
                <a:latin typeface="Corbel" pitchFamily="34" charset="0"/>
              </a:rPr>
              <a:t>ANTIDEPRESSANTS </a:t>
            </a:r>
            <a:r>
              <a:rPr lang="en-AU" sz="2400" b="1" i="1">
                <a:solidFill>
                  <a:srgbClr val="000000"/>
                </a:solidFill>
                <a:latin typeface="Corbel" pitchFamily="34" charset="0"/>
              </a:rPr>
              <a:t>DOUBLED</a:t>
            </a:r>
            <a:r>
              <a:rPr lang="en-AU" sz="2400">
                <a:solidFill>
                  <a:srgbClr val="000000"/>
                </a:solidFill>
                <a:latin typeface="Corbel" pitchFamily="34" charset="0"/>
              </a:rPr>
              <a:t> </a:t>
            </a:r>
          </a:p>
          <a:p>
            <a:pPr marL="457200" indent="-457200">
              <a:buFont typeface="Arial" charset="0"/>
              <a:buChar char="•"/>
            </a:pPr>
            <a:r>
              <a:rPr lang="en-AU" sz="2400">
                <a:solidFill>
                  <a:srgbClr val="000000"/>
                </a:solidFill>
                <a:latin typeface="Corbel" pitchFamily="34" charset="0"/>
              </a:rPr>
              <a:t>“ATYPICAL” ANTIPSYCHOTICS </a:t>
            </a:r>
            <a:r>
              <a:rPr lang="en-AU" sz="2400" b="1" i="1">
                <a:solidFill>
                  <a:srgbClr val="000000"/>
                </a:solidFill>
                <a:latin typeface="Corbel" pitchFamily="34" charset="0"/>
              </a:rPr>
              <a:t>TRIPLED</a:t>
            </a:r>
          </a:p>
          <a:p>
            <a:pPr marL="457200" indent="-457200">
              <a:buFont typeface="Arial" charset="0"/>
              <a:buChar char="•"/>
            </a:pPr>
            <a:r>
              <a:rPr lang="en-AU" sz="2400">
                <a:solidFill>
                  <a:srgbClr val="000000"/>
                </a:solidFill>
                <a:latin typeface="Corbel" pitchFamily="34" charset="0"/>
              </a:rPr>
              <a:t>ADHD MEDS </a:t>
            </a:r>
            <a:r>
              <a:rPr lang="en-AU" sz="2400" b="1" i="1">
                <a:solidFill>
                  <a:srgbClr val="000000"/>
                </a:solidFill>
                <a:latin typeface="Corbel" pitchFamily="34" charset="0"/>
              </a:rPr>
              <a:t>DOUBLED </a:t>
            </a:r>
          </a:p>
          <a:p>
            <a:pPr marL="457200" indent="-457200">
              <a:buFont typeface="Arial" charset="0"/>
              <a:buChar char="•"/>
            </a:pPr>
            <a:r>
              <a:rPr lang="en-AU" sz="2400">
                <a:solidFill>
                  <a:srgbClr val="000000"/>
                </a:solidFill>
                <a:latin typeface="Corbel" pitchFamily="34" charset="0"/>
              </a:rPr>
              <a:t>XANAX </a:t>
            </a:r>
            <a:r>
              <a:rPr lang="en-AU" sz="2400" b="1" i="1">
                <a:solidFill>
                  <a:srgbClr val="000000"/>
                </a:solidFill>
                <a:latin typeface="Corbel" pitchFamily="34" charset="0"/>
              </a:rPr>
              <a:t>DOUBLED </a:t>
            </a:r>
          </a:p>
          <a:p>
            <a:pPr marL="457200" indent="-457200">
              <a:buFont typeface="Arial" charset="0"/>
              <a:buChar char="•"/>
            </a:pPr>
            <a:r>
              <a:rPr lang="en-AU" sz="2400">
                <a:solidFill>
                  <a:srgbClr val="000000"/>
                </a:solidFill>
                <a:latin typeface="Corbel" pitchFamily="34" charset="0"/>
              </a:rPr>
              <a:t>LAMOTRIGINE </a:t>
            </a:r>
            <a:r>
              <a:rPr lang="en-AU" sz="2400" b="1" i="1">
                <a:solidFill>
                  <a:srgbClr val="000000"/>
                </a:solidFill>
                <a:latin typeface="Corbel" pitchFamily="34" charset="0"/>
              </a:rPr>
              <a:t>DOUBLED</a:t>
            </a:r>
          </a:p>
          <a:p>
            <a:pPr marL="457200" indent="-457200">
              <a:buFont typeface="Arial" charset="0"/>
              <a:buChar char="•"/>
            </a:pPr>
            <a:endParaRPr lang="en-AU" sz="2400">
              <a:solidFill>
                <a:srgbClr val="000000"/>
              </a:solidFill>
              <a:latin typeface="Corbel" pitchFamily="34" charset="0"/>
            </a:endParaRPr>
          </a:p>
          <a:p>
            <a:pPr marL="457200" indent="-457200"/>
            <a:r>
              <a:rPr lang="en-AU" sz="2400" b="1">
                <a:solidFill>
                  <a:srgbClr val="000000"/>
                </a:solidFill>
                <a:latin typeface="Corbel" pitchFamily="34" charset="0"/>
              </a:rPr>
              <a:t>AND AUSTRALIAN’S MENTAL HEALTH? </a:t>
            </a:r>
            <a:endParaRPr lang="en-AU" sz="2400">
              <a:solidFill>
                <a:srgbClr val="000000"/>
              </a:solidFill>
              <a:latin typeface="Corbel" pitchFamily="34" charset="0"/>
            </a:endParaRPr>
          </a:p>
          <a:p>
            <a:pPr marL="457200" indent="-457200" algn="ctr">
              <a:buFont typeface="Wingdings" pitchFamily="2" charset="2"/>
              <a:buChar char="à"/>
            </a:pPr>
            <a:r>
              <a:rPr lang="en-AU" sz="2400" b="1">
                <a:solidFill>
                  <a:srgbClr val="000000"/>
                </a:solidFill>
                <a:latin typeface="Corbel" pitchFamily="34" charset="0"/>
              </a:rPr>
              <a:t>NO IMPROVEMENT</a:t>
            </a:r>
          </a:p>
          <a:p>
            <a:pPr marL="457200" indent="-457200"/>
            <a:r>
              <a:rPr lang="en-AU" sz="2000" b="1" i="1">
                <a:solidFill>
                  <a:srgbClr val="000000"/>
                </a:solidFill>
                <a:latin typeface="Corbel" pitchFamily="34" charset="0"/>
              </a:rPr>
              <a:t>Changes in psychological distress in Australian adults 1995 - 2011. </a:t>
            </a:r>
          </a:p>
          <a:p>
            <a:pPr marL="457200" indent="-457200" algn="ctr"/>
            <a:r>
              <a:rPr lang="en-AU" sz="2000" i="1">
                <a:solidFill>
                  <a:srgbClr val="000000"/>
                </a:solidFill>
                <a:latin typeface="Corbel" pitchFamily="34" charset="0"/>
              </a:rPr>
              <a:t>Jorm and Reavley, Aust N Z J Psychiatry 2012</a:t>
            </a:r>
          </a:p>
          <a:p>
            <a:pPr marL="457200" indent="-457200"/>
            <a:endParaRPr lang="en-AU" b="1">
              <a:solidFill>
                <a:srgbClr val="000000"/>
              </a:solidFill>
              <a:latin typeface="Corbel" pitchFamily="34" charset="0"/>
            </a:endParaRPr>
          </a:p>
        </p:txBody>
      </p:sp>
      <p:sp>
        <p:nvSpPr>
          <p:cNvPr id="37890" name="TextBox 2"/>
          <p:cNvSpPr txBox="1">
            <a:spLocks noChangeArrowheads="1"/>
          </p:cNvSpPr>
          <p:nvPr/>
        </p:nvSpPr>
        <p:spPr bwMode="auto">
          <a:xfrm>
            <a:off x="971550" y="260350"/>
            <a:ext cx="7075488" cy="1495425"/>
          </a:xfrm>
          <a:prstGeom prst="rect">
            <a:avLst/>
          </a:prstGeom>
          <a:noFill/>
          <a:ln w="9525">
            <a:noFill/>
            <a:miter lim="800000"/>
            <a:headEnd/>
            <a:tailEnd/>
          </a:ln>
        </p:spPr>
        <p:txBody>
          <a:bodyPr lIns="91430" tIns="45715" rIns="91430" bIns="45715">
            <a:spAutoFit/>
          </a:bodyPr>
          <a:lstStyle/>
          <a:p>
            <a:r>
              <a:rPr lang="en-AU" sz="3600" b="1">
                <a:solidFill>
                  <a:srgbClr val="000000"/>
                </a:solidFill>
                <a:latin typeface="Corbel" pitchFamily="34" charset="0"/>
              </a:rPr>
              <a:t>Trends in psychotropic meds </a:t>
            </a:r>
          </a:p>
          <a:p>
            <a:r>
              <a:rPr lang="en-AU" sz="3600" b="1">
                <a:solidFill>
                  <a:srgbClr val="000000"/>
                </a:solidFill>
                <a:latin typeface="Corbel" pitchFamily="34" charset="0"/>
              </a:rPr>
              <a:t>in Australia: 2000 - 2011</a:t>
            </a:r>
          </a:p>
          <a:p>
            <a:r>
              <a:rPr lang="en-AU" sz="2000" i="1">
                <a:solidFill>
                  <a:srgbClr val="000000"/>
                </a:solidFill>
                <a:latin typeface="Corbel" pitchFamily="34" charset="0"/>
              </a:rPr>
              <a:t>Stephenson et al, Aust N Z J Psychiatry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611188" y="476250"/>
            <a:ext cx="7489825" cy="5689600"/>
          </a:xfrm>
        </p:spPr>
        <p:txBody>
          <a:bodyPr/>
          <a:lstStyle/>
          <a:p>
            <a:pPr marL="0" indent="0" eaLnBrk="1" hangingPunct="1">
              <a:buFont typeface="Wingdings" pitchFamily="2" charset="2"/>
              <a:buNone/>
            </a:pPr>
            <a:r>
              <a:rPr lang="en-AU" sz="8800" b="1" smtClean="0">
                <a:solidFill>
                  <a:schemeClr val="tx1"/>
                </a:solidFill>
              </a:rPr>
              <a:t>Strategic (philosophical) foundations</a:t>
            </a:r>
          </a:p>
          <a:p>
            <a:pPr marL="0" indent="0" eaLnBrk="1" hangingPunct="1">
              <a:buFont typeface="Wingdings" pitchFamily="2" charset="2"/>
              <a:buNone/>
            </a:pPr>
            <a:r>
              <a:rPr lang="en-US" sz="3200" b="1" smtClean="0">
                <a:solidFill>
                  <a:schemeClr val="tx1"/>
                </a:solidFill>
              </a:rPr>
              <a:t>Winds of change </a:t>
            </a:r>
            <a:r>
              <a:rPr lang="en-US" sz="3200" b="1" smtClean="0">
                <a:solidFill>
                  <a:schemeClr val="tx1"/>
                </a:solidFill>
                <a:sym typeface="Wingdings" pitchFamily="2" charset="2"/>
              </a:rPr>
              <a:t></a:t>
            </a:r>
            <a:r>
              <a:rPr lang="en-US" sz="3200" b="1" smtClean="0">
                <a:solidFill>
                  <a:schemeClr val="tx1"/>
                </a:solidFill>
              </a:rPr>
              <a:t> Contextual Medicine</a:t>
            </a:r>
            <a:endParaRPr lang="en-AU" sz="3200" b="1" smtClean="0">
              <a:solidFill>
                <a:schemeClr val="tx1"/>
              </a:solidFill>
            </a:endParaRPr>
          </a:p>
          <a:p>
            <a:pPr marL="0" indent="0" eaLnBrk="1" hangingPunct="1">
              <a:buFont typeface="Wingdings" pitchFamily="2" charset="2"/>
              <a:buNone/>
            </a:pPr>
            <a:endParaRPr lang="en-A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188" y="404813"/>
            <a:ext cx="8229600" cy="1325562"/>
          </a:xfrm>
        </p:spPr>
        <p:txBody>
          <a:bodyPr wrap="square" numCol="1" anchorCtr="0" compatLnSpc="1">
            <a:prstTxWarp prst="textNoShape">
              <a:avLst/>
            </a:prstTxWarp>
            <a:normAutofit fontScale="90000"/>
          </a:bodyPr>
          <a:lstStyle/>
          <a:p>
            <a:pPr algn="ctr" eaLnBrk="1" hangingPunct="1">
              <a:defRPr/>
            </a:pPr>
            <a:r>
              <a:rPr lang="en-AU" sz="2800" b="1" smtClean="0">
                <a:solidFill>
                  <a:schemeClr val="tx1"/>
                </a:solidFill>
                <a:effectLst>
                  <a:outerShdw blurRad="38100" dist="38100" dir="2700000" algn="tl">
                    <a:srgbClr val="C0C0C0"/>
                  </a:outerShdw>
                </a:effectLst>
              </a:rPr>
              <a:t>Philosophy, ethics, medicine and health care: </a:t>
            </a:r>
            <a:br>
              <a:rPr lang="en-AU" sz="2800" b="1" smtClean="0">
                <a:solidFill>
                  <a:schemeClr val="tx1"/>
                </a:solidFill>
                <a:effectLst>
                  <a:outerShdw blurRad="38100" dist="38100" dir="2700000" algn="tl">
                    <a:srgbClr val="C0C0C0"/>
                  </a:outerShdw>
                </a:effectLst>
              </a:rPr>
            </a:br>
            <a:r>
              <a:rPr lang="en-AU" sz="2800" b="1" smtClean="0">
                <a:solidFill>
                  <a:schemeClr val="tx1"/>
                </a:solidFill>
                <a:effectLst>
                  <a:outerShdw blurRad="38100" dist="38100" dir="2700000" algn="tl">
                    <a:srgbClr val="C0C0C0"/>
                  </a:outerShdw>
                </a:effectLst>
              </a:rPr>
              <a:t>the urgent need for critical practice</a:t>
            </a:r>
            <a:r>
              <a:rPr lang="en-AU" sz="2800" smtClean="0">
                <a:solidFill>
                  <a:schemeClr val="tx1"/>
                </a:solidFill>
                <a:effectLst>
                  <a:outerShdw blurRad="38100" dist="38100" dir="2700000" algn="tl">
                    <a:srgbClr val="C0C0C0"/>
                  </a:outerShdw>
                </a:effectLst>
              </a:rPr>
              <a:t/>
            </a:r>
            <a:br>
              <a:rPr lang="en-AU" sz="2800" smtClean="0">
                <a:solidFill>
                  <a:schemeClr val="tx1"/>
                </a:solidFill>
                <a:effectLst>
                  <a:outerShdw blurRad="38100" dist="38100" dir="2700000" algn="tl">
                    <a:srgbClr val="C0C0C0"/>
                  </a:outerShdw>
                </a:effectLst>
              </a:rPr>
            </a:br>
            <a:r>
              <a:rPr lang="en-AU" sz="1600" b="1" smtClean="0">
                <a:solidFill>
                  <a:schemeClr val="tx1"/>
                </a:solidFill>
                <a:effectLst>
                  <a:outerShdw blurRad="38100" dist="38100" dir="2700000" algn="tl">
                    <a:srgbClr val="C0C0C0"/>
                  </a:outerShdw>
                </a:effectLst>
              </a:rPr>
              <a:t>Michael Loughlin et al, </a:t>
            </a:r>
            <a:r>
              <a:rPr lang="en-AU" sz="1600" b="1" u="sng" smtClean="0">
                <a:solidFill>
                  <a:schemeClr val="tx1"/>
                </a:solidFill>
                <a:effectLst>
                  <a:outerShdw blurRad="38100" dist="38100" dir="2700000" algn="tl">
                    <a:srgbClr val="C0C0C0"/>
                  </a:outerShdw>
                </a:effectLst>
              </a:rPr>
              <a:t>Journal </a:t>
            </a:r>
            <a:r>
              <a:rPr lang="en-AU" sz="1600" b="1" u="sng" smtClean="0">
                <a:solidFill>
                  <a:srgbClr val="000000"/>
                </a:solidFill>
                <a:effectLst>
                  <a:outerShdw blurRad="38100" dist="38100" dir="2700000" algn="tl">
                    <a:srgbClr val="C0C0C0"/>
                  </a:outerShdw>
                </a:effectLst>
              </a:rPr>
              <a:t>of Evaluation in Clinical Practice</a:t>
            </a:r>
            <a:r>
              <a:rPr lang="en-AU" sz="1600" b="1" smtClean="0">
                <a:solidFill>
                  <a:srgbClr val="000000"/>
                </a:solidFill>
                <a:effectLst>
                  <a:outerShdw blurRad="38100" dist="38100" dir="2700000" algn="tl">
                    <a:srgbClr val="C0C0C0"/>
                  </a:outerShdw>
                </a:effectLst>
              </a:rPr>
              <a:t> 2010</a:t>
            </a:r>
            <a:r>
              <a:rPr lang="en-AU" sz="3200" smtClean="0">
                <a:effectLst>
                  <a:outerShdw blurRad="38100" dist="38100" dir="2700000" algn="tl">
                    <a:srgbClr val="C0C0C0"/>
                  </a:outerShdw>
                </a:effectLst>
              </a:rPr>
              <a:t/>
            </a:r>
            <a:br>
              <a:rPr lang="en-AU" sz="3200" smtClean="0">
                <a:effectLst>
                  <a:outerShdw blurRad="38100" dist="38100" dir="2700000" algn="tl">
                    <a:srgbClr val="C0C0C0"/>
                  </a:outerShdw>
                </a:effectLst>
              </a:rPr>
            </a:br>
            <a:endParaRPr lang="en-AU" sz="3200" smtClean="0">
              <a:effectLst>
                <a:outerShdw blurRad="38100" dist="38100" dir="2700000" algn="tl">
                  <a:srgbClr val="C0C0C0"/>
                </a:outerShdw>
              </a:effectLst>
            </a:endParaRPr>
          </a:p>
        </p:txBody>
      </p:sp>
      <p:sp>
        <p:nvSpPr>
          <p:cNvPr id="122883" name="Content Placeholder 2"/>
          <p:cNvSpPr>
            <a:spLocks noGrp="1"/>
          </p:cNvSpPr>
          <p:nvPr>
            <p:ph idx="4294967295"/>
          </p:nvPr>
        </p:nvSpPr>
        <p:spPr>
          <a:xfrm>
            <a:off x="611188" y="1628775"/>
            <a:ext cx="8137525" cy="4895850"/>
          </a:xfrm>
        </p:spPr>
        <p:txBody>
          <a:bodyPr/>
          <a:lstStyle/>
          <a:p>
            <a:pPr marL="0" indent="0" eaLnBrk="1" hangingPunct="1">
              <a:buFont typeface="Wingdings" pitchFamily="2" charset="2"/>
              <a:buNone/>
            </a:pPr>
            <a:r>
              <a:rPr lang="en-AU" b="1" i="1" smtClean="0">
                <a:solidFill>
                  <a:schemeClr val="tx1"/>
                </a:solidFill>
              </a:rPr>
              <a:t>First philosophy issue of the Journal of Evaluation in Clinical Practice</a:t>
            </a:r>
          </a:p>
          <a:p>
            <a:pPr marL="0" indent="0" eaLnBrk="1" hangingPunct="1">
              <a:buFont typeface="Wingdings" pitchFamily="2" charset="2"/>
              <a:buNone/>
            </a:pPr>
            <a:r>
              <a:rPr lang="en-AU" b="1" smtClean="0">
                <a:solidFill>
                  <a:schemeClr val="tx1"/>
                </a:solidFill>
              </a:rPr>
              <a:t>What is philosophy? Should health practitioners take it seriously? </a:t>
            </a:r>
          </a:p>
          <a:p>
            <a:pPr marL="0" indent="0" eaLnBrk="1" hangingPunct="1">
              <a:buFont typeface="Wingdings" pitchFamily="2" charset="2"/>
              <a:buNone/>
            </a:pPr>
            <a:r>
              <a:rPr lang="en-AU" b="1" smtClean="0">
                <a:solidFill>
                  <a:schemeClr val="tx1"/>
                </a:solidFill>
              </a:rPr>
              <a:t>From nature of clinical evidence to management, many answer ‘no’, refusing even to think about what it means.</a:t>
            </a:r>
          </a:p>
          <a:p>
            <a:pPr marL="0" indent="0" eaLnBrk="1" hangingPunct="1">
              <a:buFont typeface="Wingdings" pitchFamily="2" charset="2"/>
              <a:buNone/>
            </a:pPr>
            <a:r>
              <a:rPr lang="en-AU" sz="1800" b="1" smtClean="0">
                <a:solidFill>
                  <a:schemeClr val="tx1"/>
                </a:solidFill>
              </a:rPr>
              <a:t>It is acceptable to write about the nature of clinical knowledge and the proper relationship between scientific research and medical practice, while having no interest in epistemology and the philosophy of science</a:t>
            </a:r>
          </a:p>
          <a:p>
            <a:pPr marL="0" indent="0" eaLnBrk="1" hangingPunct="1">
              <a:buFont typeface="Wingdings" pitchFamily="2" charset="2"/>
              <a:buNone/>
            </a:pPr>
            <a:r>
              <a:rPr lang="en-AU" sz="1800" b="1" smtClean="0">
                <a:solidFill>
                  <a:schemeClr val="tx1"/>
                </a:solidFill>
              </a:rPr>
              <a:t>As though underlying questions about the nature, limitations and role of science in clinical practice were just too obvious to merit serious consideration.</a:t>
            </a:r>
          </a:p>
          <a:p>
            <a:pPr marL="0" indent="0" eaLnBrk="1" hangingPunct="1">
              <a:buFont typeface="Wingdings" pitchFamily="2" charset="2"/>
              <a:buNone/>
            </a:pPr>
            <a:r>
              <a:rPr lang="en-AU" b="1" i="1" smtClean="0">
                <a:solidFill>
                  <a:schemeClr val="tx1"/>
                </a:solidFill>
              </a:rPr>
              <a:t>EBM gives pride of place to RCTs and devalues theoretical models – a devaluation that would be incomprehensible to a physicist or biologist.</a:t>
            </a:r>
          </a:p>
          <a:p>
            <a:pPr marL="0" indent="0" eaLnBrk="1" hangingPunct="1">
              <a:buFont typeface="Wingdings" pitchFamily="2" charset="2"/>
              <a:buNone/>
            </a:pPr>
            <a:r>
              <a:rPr lang="en-AU" b="1" i="1" smtClean="0">
                <a:solidFill>
                  <a:schemeClr val="tx1"/>
                </a:solidFill>
              </a:rPr>
              <a:t>Validity of EBM's causal and knowledge claims are severely undermined.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883">
                                            <p:txEl>
                                              <p:pRg st="6" end="6"/>
                                            </p:txEl>
                                          </p:spTgt>
                                        </p:tgtEl>
                                        <p:attrNameLst>
                                          <p:attrName>style.visibility</p:attrName>
                                        </p:attrNameLst>
                                      </p:cBhvr>
                                      <p:to>
                                        <p:strVal val="visible"/>
                                      </p:to>
                                    </p:set>
                                    <p:animEffect transition="in" filter="fade">
                                      <p:cBhvr>
                                        <p:cTn id="42" dur="2000"/>
                                        <p:tgtEl>
                                          <p:spTgt spid="12288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2883">
                                            <p:txEl>
                                              <p:pRg st="0" end="0"/>
                                            </p:txEl>
                                          </p:spTgt>
                                        </p:tgtEl>
                                        <p:attrNameLst>
                                          <p:attrName>style.visibility</p:attrName>
                                        </p:attrNameLst>
                                      </p:cBhvr>
                                      <p:to>
                                        <p:strVal val="visible"/>
                                      </p:to>
                                    </p:set>
                                    <p:animEffect transition="in" filter="dissolve">
                                      <p:cBhvr>
                                        <p:cTn id="47" dur="500"/>
                                        <p:tgtEl>
                                          <p:spTgt spid="1228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2883">
                                            <p:txEl>
                                              <p:pRg st="1" end="1"/>
                                            </p:txEl>
                                          </p:spTgt>
                                        </p:tgtEl>
                                        <p:attrNameLst>
                                          <p:attrName>style.visibility</p:attrName>
                                        </p:attrNameLst>
                                      </p:cBhvr>
                                      <p:to>
                                        <p:strVal val="visible"/>
                                      </p:to>
                                    </p:set>
                                    <p:animEffect transition="in" filter="blinds(horizontal)">
                                      <p:cBhvr>
                                        <p:cTn id="52" dur="500"/>
                                        <p:tgtEl>
                                          <p:spTgt spid="12288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57" dur="500"/>
                                        <p:tgtEl>
                                          <p:spTgt spid="12288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22883">
                                            <p:txEl>
                                              <p:pRg st="3" end="3"/>
                                            </p:txEl>
                                          </p:spTgt>
                                        </p:tgtEl>
                                        <p:attrNameLst>
                                          <p:attrName>style.visibility</p:attrName>
                                        </p:attrNameLst>
                                      </p:cBhvr>
                                      <p:to>
                                        <p:strVal val="visible"/>
                                      </p:to>
                                    </p:set>
                                    <p:animEffect transition="in" filter="blinds(horizontal)">
                                      <p:cBhvr>
                                        <p:cTn id="62" dur="500"/>
                                        <p:tgtEl>
                                          <p:spTgt spid="12288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67" dur="500"/>
                                        <p:tgtEl>
                                          <p:spTgt spid="12288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2883">
                                            <p:txEl>
                                              <p:pRg st="5" end="5"/>
                                            </p:txEl>
                                          </p:spTgt>
                                        </p:tgtEl>
                                        <p:attrNameLst>
                                          <p:attrName>style.visibility</p:attrName>
                                        </p:attrNameLst>
                                      </p:cBhvr>
                                      <p:to>
                                        <p:strVal val="visible"/>
                                      </p:to>
                                    </p:set>
                                    <p:animEffect transition="in" filter="blinds(horizontal)">
                                      <p:cBhvr>
                                        <p:cTn id="72" dur="500"/>
                                        <p:tgtEl>
                                          <p:spTgt spid="12288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2883">
                                            <p:txEl>
                                              <p:pRg st="6" end="6"/>
                                            </p:txEl>
                                          </p:spTgt>
                                        </p:tgtEl>
                                        <p:attrNameLst>
                                          <p:attrName>style.visibility</p:attrName>
                                        </p:attrNameLst>
                                      </p:cBhvr>
                                      <p:to>
                                        <p:strVal val="visible"/>
                                      </p:to>
                                    </p:set>
                                    <p:animEffect transition="in" filter="blinds(horizontal)">
                                      <p:cBhvr>
                                        <p:cTn id="77" dur="500"/>
                                        <p:tgtEl>
                                          <p:spTgt spid="122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eaLnBrk="1" fontAlgn="auto" hangingPunct="1">
              <a:spcAft>
                <a:spcPts val="0"/>
              </a:spcAft>
              <a:defRPr/>
            </a:pPr>
            <a:r>
              <a:rPr lang="en-AU" sz="2800" b="1" dirty="0">
                <a:solidFill>
                  <a:schemeClr val="tx1"/>
                </a:solidFill>
              </a:rPr>
              <a:t>Evidence: philosophy of science meets </a:t>
            </a:r>
            <a:r>
              <a:rPr lang="en-AU" sz="2800" b="1" dirty="0" smtClean="0">
                <a:solidFill>
                  <a:schemeClr val="tx1"/>
                </a:solidFill>
              </a:rPr>
              <a:t>medicine</a:t>
            </a:r>
            <a:br>
              <a:rPr lang="en-AU" sz="2800" b="1" dirty="0" smtClean="0">
                <a:solidFill>
                  <a:schemeClr val="tx1"/>
                </a:solidFill>
              </a:rPr>
            </a:br>
            <a:r>
              <a:rPr lang="en-AU" sz="1800" b="1" dirty="0" smtClean="0">
                <a:solidFill>
                  <a:schemeClr val="tx1"/>
                </a:solidFill>
              </a:rPr>
              <a:t>John </a:t>
            </a:r>
            <a:r>
              <a:rPr lang="en-AU" sz="1800" b="1" dirty="0" err="1" smtClean="0">
                <a:solidFill>
                  <a:schemeClr val="tx1"/>
                </a:solidFill>
              </a:rPr>
              <a:t>Warrell</a:t>
            </a:r>
            <a:r>
              <a:rPr lang="en-AU" sz="1800" b="1" dirty="0" smtClean="0">
                <a:solidFill>
                  <a:schemeClr val="tx1"/>
                </a:solidFill>
              </a:rPr>
              <a:t> </a:t>
            </a:r>
            <a:r>
              <a:rPr lang="en-AU" sz="1800" b="1" dirty="0" err="1" smtClean="0">
                <a:solidFill>
                  <a:schemeClr val="tx1"/>
                </a:solidFill>
              </a:rPr>
              <a:t>Ph</a:t>
            </a:r>
            <a:r>
              <a:rPr lang="en-AU" sz="1800" b="1" dirty="0">
                <a:solidFill>
                  <a:schemeClr val="tx1"/>
                </a:solidFill>
              </a:rPr>
              <a:t> D Journal of Evaluation in Clinical </a:t>
            </a:r>
            <a:r>
              <a:rPr lang="en-AU" sz="1800" b="1" dirty="0" smtClean="0">
                <a:solidFill>
                  <a:schemeClr val="tx1"/>
                </a:solidFill>
              </a:rPr>
              <a:t>Practice 2010</a:t>
            </a:r>
            <a:endParaRPr lang="en-AU" sz="1800" dirty="0">
              <a:solidFill>
                <a:schemeClr val="tx1"/>
              </a:solidFill>
            </a:endParaRPr>
          </a:p>
        </p:txBody>
      </p:sp>
      <p:sp>
        <p:nvSpPr>
          <p:cNvPr id="3" name="Content Placeholder 2"/>
          <p:cNvSpPr>
            <a:spLocks noGrp="1"/>
          </p:cNvSpPr>
          <p:nvPr>
            <p:ph idx="4294967295"/>
          </p:nvPr>
        </p:nvSpPr>
        <p:spPr>
          <a:xfrm>
            <a:off x="684213" y="1412875"/>
            <a:ext cx="7488237" cy="4895850"/>
          </a:xfrm>
        </p:spPr>
        <p:txBody>
          <a:bodyPr/>
          <a:lstStyle/>
          <a:p>
            <a:pPr marL="0" indent="0" eaLnBrk="1" hangingPunct="1">
              <a:lnSpc>
                <a:spcPct val="80000"/>
              </a:lnSpc>
              <a:buFont typeface="Wingdings" pitchFamily="2" charset="2"/>
              <a:buNone/>
            </a:pPr>
            <a:r>
              <a:rPr lang="en-AU" sz="1900" b="1" i="1" smtClean="0">
                <a:solidFill>
                  <a:schemeClr val="tx1"/>
                </a:solidFill>
              </a:rPr>
              <a:t>“A wise man proportions his belief to the evidence.” (David Hume)</a:t>
            </a:r>
          </a:p>
          <a:p>
            <a:pPr marL="0" indent="0" eaLnBrk="1" hangingPunct="1">
              <a:lnSpc>
                <a:spcPct val="80000"/>
              </a:lnSpc>
              <a:buFont typeface="Wingdings" pitchFamily="2" charset="2"/>
              <a:buNone/>
            </a:pPr>
            <a:r>
              <a:rPr lang="en-AU" sz="1900" b="1" i="1" smtClean="0">
                <a:solidFill>
                  <a:schemeClr val="tx1"/>
                </a:solidFill>
              </a:rPr>
              <a:t>“Any belief that the controlled trial is the only way would mean not that the pendulum had swung too far, but that it had come right off the hook.” (Austin Bradford Hill, Reflections on the Controlled Trial)</a:t>
            </a:r>
          </a:p>
          <a:p>
            <a:pPr marL="0" indent="0" eaLnBrk="1" hangingPunct="1">
              <a:lnSpc>
                <a:spcPct val="80000"/>
              </a:lnSpc>
              <a:buFont typeface="Wingdings" pitchFamily="2" charset="2"/>
              <a:buNone/>
            </a:pPr>
            <a:r>
              <a:rPr lang="en-AU" sz="1900" b="1" smtClean="0">
                <a:solidFill>
                  <a:schemeClr val="tx1"/>
                </a:solidFill>
              </a:rPr>
              <a:t>Following Hume, medicine, like any rational pursuit, should be based on evidence. What else should it be based on? Myth? Superstition? </a:t>
            </a:r>
          </a:p>
          <a:p>
            <a:pPr marL="0" indent="0" eaLnBrk="1" hangingPunct="1">
              <a:lnSpc>
                <a:spcPct val="80000"/>
              </a:lnSpc>
              <a:buFont typeface="Wingdings" pitchFamily="2" charset="2"/>
              <a:buNone/>
            </a:pPr>
            <a:r>
              <a:rPr lang="en-AU" sz="1900" b="1" smtClean="0">
                <a:solidFill>
                  <a:schemeClr val="tx1"/>
                </a:solidFill>
              </a:rPr>
              <a:t>It isn't a question of if medicine is – or should be – evidence-based. </a:t>
            </a:r>
          </a:p>
          <a:p>
            <a:pPr marL="0" indent="0" eaLnBrk="1" hangingPunct="1">
              <a:lnSpc>
                <a:spcPct val="80000"/>
              </a:lnSpc>
              <a:buFont typeface="Wingdings" pitchFamily="2" charset="2"/>
              <a:buNone/>
            </a:pPr>
            <a:r>
              <a:rPr lang="en-AU" sz="1900" b="1" smtClean="0">
                <a:solidFill>
                  <a:schemeClr val="tx1"/>
                </a:solidFill>
              </a:rPr>
              <a:t>The issues lie in the details: what exactly counts as evidence? Do certain kinds of evidence carry more weight than others? (And if so why?) And how exactly </a:t>
            </a:r>
            <a:r>
              <a:rPr lang="en-AU" sz="1900" b="1" i="1" smtClean="0">
                <a:solidFill>
                  <a:schemeClr val="tx1"/>
                </a:solidFill>
              </a:rPr>
              <a:t>should</a:t>
            </a:r>
            <a:r>
              <a:rPr lang="en-AU" sz="1900" b="1" smtClean="0">
                <a:solidFill>
                  <a:schemeClr val="tx1"/>
                </a:solidFill>
              </a:rPr>
              <a:t> medicine be based on evidence?</a:t>
            </a:r>
          </a:p>
          <a:p>
            <a:pPr marL="0" indent="0" eaLnBrk="1" hangingPunct="1">
              <a:lnSpc>
                <a:spcPct val="80000"/>
              </a:lnSpc>
              <a:buFont typeface="Wingdings" pitchFamily="2" charset="2"/>
              <a:buNone/>
            </a:pPr>
            <a:r>
              <a:rPr lang="en-AU" sz="1900" b="1" smtClean="0">
                <a:solidFill>
                  <a:schemeClr val="tx1"/>
                </a:solidFill>
              </a:rPr>
              <a:t>When it comes to these details, the evidence-based medicine (EBM) movement has got itself into a mess – or so it will be argued. </a:t>
            </a:r>
          </a:p>
          <a:p>
            <a:pPr marL="0" indent="0" eaLnBrk="1" hangingPunct="1">
              <a:lnSpc>
                <a:spcPct val="80000"/>
              </a:lnSpc>
              <a:buFont typeface="Wingdings" pitchFamily="2" charset="2"/>
              <a:buNone/>
            </a:pPr>
            <a:r>
              <a:rPr lang="en-AU" b="1" smtClean="0">
                <a:solidFill>
                  <a:schemeClr val="tx1"/>
                </a:solidFill>
              </a:rPr>
              <a:t>In order to start to resolve this mess, we need to go ‘back to basics’; and that means turning to the philosophy of science…</a:t>
            </a:r>
          </a:p>
          <a:p>
            <a:pPr marL="0" indent="0" eaLnBrk="1" hangingPunct="1">
              <a:lnSpc>
                <a:spcPct val="80000"/>
              </a:lnSpc>
              <a:buFont typeface="Wingdings" pitchFamily="2" charset="2"/>
              <a:buNone/>
            </a:pPr>
            <a:endParaRPr lang="en-AU" b="1" smtClean="0">
              <a:solidFill>
                <a:schemeClr val="tx1"/>
              </a:solidFill>
            </a:endParaRPr>
          </a:p>
          <a:p>
            <a:pPr marL="0" indent="0" eaLnBrk="1" hangingPunct="1">
              <a:lnSpc>
                <a:spcPct val="80000"/>
              </a:lnSpc>
              <a:buFont typeface="Wingdings" pitchFamily="2" charset="2"/>
              <a:buNone/>
            </a:pPr>
            <a:endParaRPr lang="en-AU" sz="1900" b="1" smtClean="0">
              <a:solidFill>
                <a:schemeClr val="tx1"/>
              </a:solidFill>
            </a:endParaRPr>
          </a:p>
          <a:p>
            <a:pPr marL="0" indent="0" eaLnBrk="1" hangingPunct="1">
              <a:lnSpc>
                <a:spcPct val="80000"/>
              </a:lnSpc>
              <a:buFont typeface="Wingdings" pitchFamily="2" charset="2"/>
              <a:buNone/>
            </a:pPr>
            <a:endParaRPr lang="en-AU" sz="19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blinds(horizontal)">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blinds(horizontal)">
                                      <p:cBhvr>
                                        <p:cTn id="52" dur="500"/>
                                        <p:tgtEl>
                                          <p:spTgt spid="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blinds(horizontal)">
                                      <p:cBhvr>
                                        <p:cTn id="57" dur="5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blinds(horizontal)">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blinds(horizontal)">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blinds(horizontal)">
                                      <p:cBhvr>
                                        <p:cTn id="72" dur="5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linds(horizontal)">
                                      <p:cBhvr>
                                        <p:cTn id="7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Content Placeholder 3" descr="psychiatry lucy.jpg"/>
          <p:cNvPicPr>
            <a:picLocks noGrp="1" noChangeAspect="1"/>
          </p:cNvPicPr>
          <p:nvPr>
            <p:ph idx="4294967295"/>
          </p:nvPr>
        </p:nvPicPr>
        <p:blipFill>
          <a:blip r:embed="rId3"/>
          <a:srcRect/>
          <a:stretch>
            <a:fillRect/>
          </a:stretch>
        </p:blipFill>
        <p:spPr>
          <a:xfrm>
            <a:off x="2268538" y="1628775"/>
            <a:ext cx="4703762" cy="3529013"/>
          </a:xfrm>
        </p:spPr>
      </p:pic>
      <p:sp>
        <p:nvSpPr>
          <p:cNvPr id="14339" name="TextBox 4"/>
          <p:cNvSpPr txBox="1">
            <a:spLocks noChangeArrowheads="1"/>
          </p:cNvSpPr>
          <p:nvPr/>
        </p:nvSpPr>
        <p:spPr bwMode="auto">
          <a:xfrm>
            <a:off x="684213" y="5373688"/>
            <a:ext cx="5357812" cy="1311275"/>
          </a:xfrm>
          <a:prstGeom prst="rect">
            <a:avLst/>
          </a:prstGeom>
          <a:noFill/>
          <a:ln w="9525">
            <a:noFill/>
            <a:miter lim="800000"/>
            <a:headEnd/>
            <a:tailEnd/>
          </a:ln>
        </p:spPr>
        <p:txBody>
          <a:bodyPr lIns="91430" tIns="45715" rIns="91430" bIns="45715">
            <a:spAutoFit/>
          </a:bodyPr>
          <a:lstStyle/>
          <a:p>
            <a:pPr defTabSz="912813"/>
            <a:r>
              <a:rPr lang="en-AU" sz="2000" b="1">
                <a:solidFill>
                  <a:srgbClr val="000000"/>
                </a:solidFill>
                <a:latin typeface="Corbel" pitchFamily="34" charset="0"/>
              </a:rPr>
              <a:t>Dr Robert Purssey  </a:t>
            </a:r>
            <a:r>
              <a:rPr lang="en-AU" sz="2000">
                <a:solidFill>
                  <a:srgbClr val="000000"/>
                </a:solidFill>
                <a:latin typeface="Corbel" pitchFamily="34" charset="0"/>
              </a:rPr>
              <a:t>MBBS FRANZCP</a:t>
            </a:r>
          </a:p>
          <a:p>
            <a:pPr defTabSz="912813"/>
            <a:r>
              <a:rPr lang="en-AU" sz="2000">
                <a:solidFill>
                  <a:srgbClr val="000000"/>
                </a:solidFill>
                <a:latin typeface="Corbel" pitchFamily="34" charset="0"/>
              </a:rPr>
              <a:t>Functional Contextual Psychiatrist</a:t>
            </a:r>
          </a:p>
          <a:p>
            <a:pPr defTabSz="912813"/>
            <a:r>
              <a:rPr lang="en-AU" sz="2000">
                <a:solidFill>
                  <a:srgbClr val="000000"/>
                </a:solidFill>
                <a:latin typeface="Corbel" pitchFamily="34" charset="0"/>
              </a:rPr>
              <a:t>Clinical Senior Lecturer, Uni of Qld</a:t>
            </a:r>
          </a:p>
          <a:p>
            <a:pPr defTabSz="912813"/>
            <a:r>
              <a:rPr lang="en-AU" sz="2000" b="1">
                <a:solidFill>
                  <a:srgbClr val="000000"/>
                </a:solidFill>
                <a:latin typeface="Corbel" pitchFamily="34" charset="0"/>
              </a:rPr>
              <a:t>Brisbane ACT Centre, Queensland</a:t>
            </a:r>
          </a:p>
        </p:txBody>
      </p:sp>
      <p:sp>
        <p:nvSpPr>
          <p:cNvPr id="2" name="Title 1"/>
          <p:cNvSpPr>
            <a:spLocks/>
          </p:cNvSpPr>
          <p:nvPr/>
        </p:nvSpPr>
        <p:spPr bwMode="auto">
          <a:xfrm>
            <a:off x="323850" y="152400"/>
            <a:ext cx="8569325" cy="1325563"/>
          </a:xfrm>
          <a:prstGeom prst="rect">
            <a:avLst/>
          </a:prstGeom>
          <a:noFill/>
          <a:ln w="9525">
            <a:noFill/>
            <a:miter lim="800000"/>
            <a:headEnd/>
            <a:tailEnd/>
          </a:ln>
        </p:spPr>
        <p:txBody>
          <a:bodyPr anchor="ctr"/>
          <a:lstStyle/>
          <a:p>
            <a:pPr fontAlgn="auto">
              <a:spcAft>
                <a:spcPts val="0"/>
              </a:spcAft>
              <a:defRPr/>
            </a:pPr>
            <a:r>
              <a:rPr lang="en-AU" sz="3200" b="1" spc="100" dirty="0">
                <a:effectLst>
                  <a:outerShdw blurRad="127000" algn="ctr" rotWithShape="0">
                    <a:schemeClr val="bg1">
                      <a:alpha val="50000"/>
                    </a:schemeClr>
                  </a:outerShdw>
                </a:effectLst>
                <a:latin typeface="+mj-lt"/>
                <a:ea typeface="+mj-ea"/>
                <a:cs typeface="+mj-cs"/>
              </a:rPr>
              <a:t>(FUNCTIONAL) CONTEXTUAL MEDICINE</a:t>
            </a:r>
            <a:br>
              <a:rPr lang="en-AU" sz="3200" b="1" spc="100" dirty="0">
                <a:effectLst>
                  <a:outerShdw blurRad="127000" algn="ctr" rotWithShape="0">
                    <a:schemeClr val="bg1">
                      <a:alpha val="50000"/>
                    </a:schemeClr>
                  </a:outerShdw>
                </a:effectLst>
                <a:latin typeface="+mj-lt"/>
                <a:ea typeface="+mj-ea"/>
                <a:cs typeface="+mj-cs"/>
              </a:rPr>
            </a:br>
            <a:r>
              <a:rPr lang="en-AU" sz="3200" b="1" spc="100" dirty="0">
                <a:effectLst>
                  <a:outerShdw blurRad="127000" algn="ctr" rotWithShape="0">
                    <a:schemeClr val="bg1">
                      <a:alpha val="50000"/>
                    </a:schemeClr>
                  </a:outerShdw>
                </a:effectLst>
                <a:latin typeface="+mj-lt"/>
                <a:ea typeface="+mj-ea"/>
                <a:cs typeface="+mj-cs"/>
              </a:rPr>
              <a:t>- strategy, history, purpose, progress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Effect transition="in" filter="fade">
                                      <p:cBhvr>
                                        <p:cTn id="17" dur="500"/>
                                        <p:tgtEl>
                                          <p:spTgt spid="1433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Effect transition="in" filter="fade">
                                      <p:cBhvr>
                                        <p:cTn id="20" dur="500"/>
                                        <p:tgtEl>
                                          <p:spTgt spid="143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Effect transition="in" filter="fade">
                                      <p:cBhvr>
                                        <p:cTn id="25" dur="500"/>
                                        <p:tgtEl>
                                          <p:spTgt spid="1433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Philosophy of science – why bother?</a:t>
            </a:r>
            <a:br>
              <a:rPr lang="en-AU" b="1" dirty="0" smtClean="0">
                <a:solidFill>
                  <a:schemeClr val="tx1"/>
                </a:solidFill>
              </a:rPr>
            </a:br>
            <a:r>
              <a:rPr lang="en-AU" b="1" dirty="0" smtClean="0">
                <a:solidFill>
                  <a:schemeClr val="tx1"/>
                </a:solidFill>
              </a:rPr>
              <a:t> </a:t>
            </a:r>
            <a:r>
              <a:rPr lang="en-AU" sz="3200" i="1" dirty="0" smtClean="0">
                <a:solidFill>
                  <a:schemeClr val="tx1"/>
                </a:solidFill>
              </a:rPr>
              <a:t>… or perhaps? </a:t>
            </a:r>
            <a:r>
              <a:rPr lang="en-AU" sz="3200" b="1" dirty="0" smtClean="0">
                <a:solidFill>
                  <a:schemeClr val="tx1"/>
                </a:solidFill>
              </a:rPr>
              <a:t>“Strategy” of science</a:t>
            </a:r>
            <a:endParaRPr lang="en-AU" sz="3200" b="1" dirty="0">
              <a:solidFill>
                <a:schemeClr val="tx1"/>
              </a:solidFill>
            </a:endParaRPr>
          </a:p>
        </p:txBody>
      </p:sp>
      <p:sp>
        <p:nvSpPr>
          <p:cNvPr id="43010" name="Content Placeholder 2"/>
          <p:cNvSpPr>
            <a:spLocks noGrp="1"/>
          </p:cNvSpPr>
          <p:nvPr>
            <p:ph idx="1"/>
          </p:nvPr>
        </p:nvSpPr>
        <p:spPr>
          <a:xfrm>
            <a:off x="684213" y="1628775"/>
            <a:ext cx="7488237" cy="4895850"/>
          </a:xfrm>
        </p:spPr>
        <p:txBody>
          <a:bodyPr/>
          <a:lstStyle/>
          <a:p>
            <a:pPr eaLnBrk="1" hangingPunct="1">
              <a:buFont typeface="Wingdings" pitchFamily="2" charset="2"/>
              <a:buNone/>
            </a:pPr>
            <a:r>
              <a:rPr lang="en-AU" sz="2400" i="1" smtClean="0">
                <a:solidFill>
                  <a:schemeClr val="tx1"/>
                </a:solidFill>
              </a:rPr>
              <a:t>Pre-analytic</a:t>
            </a:r>
            <a:r>
              <a:rPr lang="en-AU" sz="2400" smtClean="0">
                <a:solidFill>
                  <a:schemeClr val="tx1"/>
                </a:solidFill>
              </a:rPr>
              <a:t> assumptions explicit </a:t>
            </a:r>
            <a:r>
              <a:rPr lang="en-AU" sz="2400" smtClean="0">
                <a:solidFill>
                  <a:schemeClr val="tx1"/>
                </a:solidFill>
                <a:sym typeface="Wingdings" pitchFamily="2" charset="2"/>
              </a:rPr>
              <a:t> </a:t>
            </a:r>
            <a:r>
              <a:rPr lang="en-AU" sz="2400" smtClean="0">
                <a:solidFill>
                  <a:schemeClr val="tx1"/>
                </a:solidFill>
              </a:rPr>
              <a:t>owning them</a:t>
            </a:r>
          </a:p>
          <a:p>
            <a:pPr eaLnBrk="1" hangingPunct="1">
              <a:buFont typeface="Wingdings" pitchFamily="2" charset="2"/>
              <a:buNone/>
            </a:pPr>
            <a:r>
              <a:rPr lang="en-AU" sz="2400" smtClean="0">
                <a:solidFill>
                  <a:schemeClr val="tx1"/>
                </a:solidFill>
              </a:rPr>
              <a:t>Attempting to eliminate </a:t>
            </a:r>
            <a:r>
              <a:rPr lang="en-AU" sz="2400" i="1" u="sng" smtClean="0">
                <a:solidFill>
                  <a:schemeClr val="tx1"/>
                </a:solidFill>
              </a:rPr>
              <a:t>incoherence in assumptions</a:t>
            </a:r>
          </a:p>
          <a:p>
            <a:pPr eaLnBrk="1" hangingPunct="1">
              <a:buFont typeface="Wingdings" pitchFamily="2" charset="2"/>
              <a:buNone/>
            </a:pPr>
            <a:r>
              <a:rPr lang="en-AU" sz="2400" smtClean="0">
                <a:solidFill>
                  <a:schemeClr val="tx1"/>
                </a:solidFill>
              </a:rPr>
              <a:t>Rules of evidence (or criteria for truth)</a:t>
            </a:r>
            <a:endParaRPr lang="en-AU" sz="2400" i="1" smtClean="0">
              <a:solidFill>
                <a:schemeClr val="tx1"/>
              </a:solidFill>
            </a:endParaRPr>
          </a:p>
          <a:p>
            <a:pPr eaLnBrk="1" hangingPunct="1">
              <a:buFont typeface="Wingdings" pitchFamily="2" charset="2"/>
              <a:buChar char="à"/>
            </a:pPr>
            <a:r>
              <a:rPr lang="en-AU" sz="2400" i="1" smtClean="0">
                <a:solidFill>
                  <a:schemeClr val="tx1"/>
                </a:solidFill>
              </a:rPr>
              <a:t>used to </a:t>
            </a:r>
            <a:r>
              <a:rPr lang="en-AU" sz="2400" smtClean="0">
                <a:solidFill>
                  <a:schemeClr val="tx1"/>
                </a:solidFill>
              </a:rPr>
              <a:t>create, assess, and evaluate knowledge claims and theories</a:t>
            </a:r>
            <a:endParaRPr lang="en-AU" sz="2400" i="1" smtClean="0">
              <a:solidFill>
                <a:schemeClr val="tx1"/>
              </a:solidFill>
            </a:endParaRPr>
          </a:p>
          <a:p>
            <a:pPr eaLnBrk="1" hangingPunct="1">
              <a:buFont typeface="Wingdings" pitchFamily="2" charset="2"/>
              <a:buChar char="à"/>
            </a:pPr>
            <a:r>
              <a:rPr lang="en-AU" sz="2400" smtClean="0">
                <a:solidFill>
                  <a:schemeClr val="tx1"/>
                </a:solidFill>
                <a:sym typeface="Wingdings" pitchFamily="2" charset="2"/>
              </a:rPr>
              <a:t> how otherwise to proceed effectively in science?</a:t>
            </a:r>
          </a:p>
          <a:p>
            <a:pPr eaLnBrk="1" hangingPunct="1">
              <a:buFont typeface="Wingdings" pitchFamily="2" charset="2"/>
              <a:buNone/>
            </a:pPr>
            <a:r>
              <a:rPr lang="en-AU" sz="2400" smtClean="0">
                <a:solidFill>
                  <a:schemeClr val="tx1"/>
                </a:solidFill>
              </a:rPr>
              <a:t>Coherence, less misunderstanding &amp; pointless debate, productive comparisons / theory evaluations</a:t>
            </a:r>
          </a:p>
          <a:p>
            <a:pPr eaLnBrk="1" hangingPunct="1">
              <a:buFont typeface="Wingdings" pitchFamily="2" charset="2"/>
              <a:buNone/>
            </a:pPr>
            <a:r>
              <a:rPr lang="en-AU" sz="2400" b="1" smtClean="0">
                <a:solidFill>
                  <a:schemeClr val="tx1"/>
                </a:solidFill>
              </a:rPr>
              <a:t>PROGRESSIVITY OF SCIENCE, BUILDING THE 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FUNCTIONAL CONTEXTUALISM</a:t>
            </a:r>
            <a:endParaRPr lang="en-AU" b="1" dirty="0">
              <a:solidFill>
                <a:schemeClr val="tx1"/>
              </a:solidFill>
            </a:endParaRPr>
          </a:p>
        </p:txBody>
      </p:sp>
      <p:sp>
        <p:nvSpPr>
          <p:cNvPr id="3" name="Content Placeholder 2"/>
          <p:cNvSpPr>
            <a:spLocks noGrp="1"/>
          </p:cNvSpPr>
          <p:nvPr>
            <p:ph idx="1"/>
          </p:nvPr>
        </p:nvSpPr>
        <p:spPr>
          <a:xfrm>
            <a:off x="611188" y="1557338"/>
            <a:ext cx="7489825" cy="4679950"/>
          </a:xfrm>
        </p:spPr>
        <p:txBody>
          <a:bodyPr rtlCol="0">
            <a:normAutofit lnSpcReduction="10000"/>
          </a:bodyPr>
          <a:lstStyle/>
          <a:p>
            <a:pPr eaLnBrk="1" fontAlgn="auto" hangingPunct="1">
              <a:spcAft>
                <a:spcPts val="0"/>
              </a:spcAft>
              <a:buFont typeface="Wingdings" pitchFamily="2" charset="2"/>
              <a:buNone/>
              <a:defRPr/>
            </a:pPr>
            <a:r>
              <a:rPr lang="en-AU" sz="2800" dirty="0" smtClean="0">
                <a:solidFill>
                  <a:schemeClr val="tx1"/>
                </a:solidFill>
              </a:rPr>
              <a:t>A philosophy of science and variant of contextualism that has as its primary goal </a:t>
            </a:r>
            <a:r>
              <a:rPr lang="en-AU" sz="2800" dirty="0" smtClean="0">
                <a:solidFill>
                  <a:schemeClr val="tx1"/>
                </a:solidFill>
                <a:sym typeface="Wingdings" pitchFamily="2" charset="2"/>
              </a:rPr>
              <a:t></a:t>
            </a:r>
            <a:endParaRPr lang="en-AU" sz="2800" dirty="0" smtClean="0">
              <a:solidFill>
                <a:schemeClr val="tx1"/>
              </a:solidFill>
            </a:endParaRPr>
          </a:p>
          <a:p>
            <a:pPr eaLnBrk="1" fontAlgn="auto" hangingPunct="1">
              <a:spcAft>
                <a:spcPts val="0"/>
              </a:spcAft>
              <a:buFont typeface="Wingdings" pitchFamily="2" charset="2"/>
              <a:buNone/>
              <a:defRPr/>
            </a:pPr>
            <a:r>
              <a:rPr lang="en-AU" sz="2800" dirty="0" smtClean="0">
                <a:solidFill>
                  <a:schemeClr val="tx1"/>
                </a:solidFill>
              </a:rPr>
              <a:t>The prediction and influence of events with precision, scope, and depth using </a:t>
            </a:r>
          </a:p>
          <a:p>
            <a:pPr eaLnBrk="1" fontAlgn="auto" hangingPunct="1">
              <a:spcAft>
                <a:spcPts val="0"/>
              </a:spcAft>
              <a:buFont typeface="Wingdings" pitchFamily="2" charset="2"/>
              <a:buNone/>
              <a:defRPr/>
            </a:pPr>
            <a:r>
              <a:rPr lang="en-AU" sz="2800" dirty="0" smtClean="0">
                <a:solidFill>
                  <a:schemeClr val="tx1"/>
                </a:solidFill>
              </a:rPr>
              <a:t>Empirically based concepts and rules. </a:t>
            </a:r>
          </a:p>
          <a:p>
            <a:pPr eaLnBrk="1" fontAlgn="auto" hangingPunct="1">
              <a:spcAft>
                <a:spcPts val="0"/>
              </a:spcAft>
              <a:buFont typeface="Wingdings" pitchFamily="2" charset="2"/>
              <a:buNone/>
              <a:defRPr/>
            </a:pPr>
            <a:r>
              <a:rPr lang="en-AU" sz="2800" dirty="0" smtClean="0">
                <a:solidFill>
                  <a:schemeClr val="tx1"/>
                </a:solidFill>
              </a:rPr>
              <a:t>It seeks the construction of knowledge that is </a:t>
            </a:r>
          </a:p>
          <a:p>
            <a:pPr eaLnBrk="1" fontAlgn="auto" hangingPunct="1">
              <a:spcAft>
                <a:spcPts val="0"/>
              </a:spcAft>
              <a:buFont typeface="Wingdings" pitchFamily="2" charset="2"/>
              <a:buNone/>
              <a:defRPr/>
            </a:pPr>
            <a:r>
              <a:rPr lang="en-AU" sz="2800" dirty="0" smtClean="0">
                <a:solidFill>
                  <a:schemeClr val="tx1"/>
                </a:solidFill>
              </a:rPr>
              <a:t>General, abstract, and spatiotemporally unrestricted, like a scientific principle</a:t>
            </a:r>
            <a:endParaRPr lang="en-AU" sz="2800" b="1" dirty="0">
              <a:solidFill>
                <a:schemeClr val="tx1"/>
              </a:solidFill>
            </a:endParaRPr>
          </a:p>
          <a:p>
            <a:pPr eaLnBrk="1" fontAlgn="auto" hangingPunct="1">
              <a:spcAft>
                <a:spcPts val="0"/>
              </a:spcAft>
              <a:buFont typeface="Wingdings" pitchFamily="2" charset="2"/>
              <a:buNone/>
              <a:defRPr/>
            </a:pPr>
            <a:r>
              <a:rPr lang="en-AU" sz="2800" dirty="0" smtClean="0">
                <a:solidFill>
                  <a:schemeClr val="tx1"/>
                </a:solidFill>
              </a:rPr>
              <a:t>Yet also specific in particular circumstances</a:t>
            </a:r>
          </a:p>
          <a:p>
            <a:pPr eaLnBrk="1" fontAlgn="auto" hangingPunct="1">
              <a:spcAft>
                <a:spcPts val="0"/>
              </a:spcAft>
              <a:buFont typeface="Wingdings" pitchFamily="2" charset="2"/>
              <a:buNone/>
              <a:defRPr/>
            </a:pP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1325563"/>
          </a:xfrm>
        </p:spPr>
        <p:txBody>
          <a:bodyPr/>
          <a:lstStyle/>
          <a:p>
            <a:pPr eaLnBrk="1" fontAlgn="auto" hangingPunct="1">
              <a:spcAft>
                <a:spcPts val="0"/>
              </a:spcAft>
              <a:defRPr/>
            </a:pPr>
            <a:r>
              <a:rPr lang="en-AU" b="1" dirty="0" smtClean="0">
                <a:solidFill>
                  <a:schemeClr val="tx1"/>
                </a:solidFill>
              </a:rPr>
              <a:t>MEDICAL SCIENCE including diagnosis, treatment, health systems</a:t>
            </a:r>
            <a:endParaRPr lang="en-AU" b="1" dirty="0">
              <a:solidFill>
                <a:schemeClr val="tx1"/>
              </a:solidFill>
            </a:endParaRPr>
          </a:p>
        </p:txBody>
      </p:sp>
      <p:sp>
        <p:nvSpPr>
          <p:cNvPr id="3" name="Content Placeholder 2"/>
          <p:cNvSpPr>
            <a:spLocks noGrp="1"/>
          </p:cNvSpPr>
          <p:nvPr>
            <p:ph idx="1"/>
          </p:nvPr>
        </p:nvSpPr>
        <p:spPr>
          <a:xfrm>
            <a:off x="611188" y="1628775"/>
            <a:ext cx="7345362" cy="4895850"/>
          </a:xfrm>
        </p:spPr>
        <p:txBody>
          <a:bodyPr rtlCol="0">
            <a:normAutofit lnSpcReduction="10000"/>
          </a:bodyPr>
          <a:lstStyle/>
          <a:p>
            <a:pPr eaLnBrk="1" fontAlgn="auto" hangingPunct="1">
              <a:spcAft>
                <a:spcPts val="0"/>
              </a:spcAft>
              <a:buFont typeface="Wingdings" pitchFamily="2" charset="2"/>
              <a:buNone/>
              <a:defRPr/>
            </a:pPr>
            <a:r>
              <a:rPr lang="en-AU" sz="2800" dirty="0">
                <a:solidFill>
                  <a:prstClr val="black"/>
                </a:solidFill>
              </a:rPr>
              <a:t>A </a:t>
            </a:r>
            <a:r>
              <a:rPr lang="en-AU" sz="2800" dirty="0" smtClean="0">
                <a:solidFill>
                  <a:prstClr val="black"/>
                </a:solidFill>
              </a:rPr>
              <a:t>human activity that </a:t>
            </a:r>
            <a:r>
              <a:rPr lang="en-AU" sz="2800" dirty="0">
                <a:solidFill>
                  <a:prstClr val="black"/>
                </a:solidFill>
              </a:rPr>
              <a:t>has as its primary </a:t>
            </a:r>
            <a:r>
              <a:rPr lang="en-AU" sz="2800" dirty="0" smtClean="0">
                <a:solidFill>
                  <a:prstClr val="black"/>
                </a:solidFill>
              </a:rPr>
              <a:t>goal </a:t>
            </a:r>
            <a:r>
              <a:rPr lang="en-AU" sz="2800" dirty="0" smtClean="0">
                <a:solidFill>
                  <a:prstClr val="black"/>
                </a:solidFill>
                <a:sym typeface="Wingdings" pitchFamily="2" charset="2"/>
              </a:rPr>
              <a:t></a:t>
            </a:r>
            <a:endParaRPr lang="en-AU" sz="2800" dirty="0">
              <a:solidFill>
                <a:prstClr val="black"/>
              </a:solidFill>
            </a:endParaRPr>
          </a:p>
          <a:p>
            <a:pPr eaLnBrk="1" fontAlgn="auto" hangingPunct="1">
              <a:spcAft>
                <a:spcPts val="0"/>
              </a:spcAft>
              <a:buFont typeface="Wingdings" pitchFamily="2" charset="2"/>
              <a:buNone/>
              <a:defRPr/>
            </a:pPr>
            <a:r>
              <a:rPr lang="en-AU" sz="2800" dirty="0" smtClean="0">
                <a:solidFill>
                  <a:prstClr val="black"/>
                </a:solidFill>
              </a:rPr>
              <a:t>The prediction </a:t>
            </a:r>
            <a:r>
              <a:rPr lang="en-AU" sz="2800" dirty="0">
                <a:solidFill>
                  <a:prstClr val="black"/>
                </a:solidFill>
              </a:rPr>
              <a:t>and influence of </a:t>
            </a:r>
            <a:r>
              <a:rPr lang="en-AU" sz="2800" dirty="0" smtClean="0">
                <a:solidFill>
                  <a:prstClr val="black"/>
                </a:solidFill>
              </a:rPr>
              <a:t>health and illness </a:t>
            </a:r>
            <a:r>
              <a:rPr lang="en-AU" sz="2800" dirty="0">
                <a:solidFill>
                  <a:prstClr val="black"/>
                </a:solidFill>
              </a:rPr>
              <a:t>with precision, scope, and depth using </a:t>
            </a:r>
          </a:p>
          <a:p>
            <a:pPr eaLnBrk="1" fontAlgn="auto" hangingPunct="1">
              <a:spcAft>
                <a:spcPts val="0"/>
              </a:spcAft>
              <a:buFont typeface="Wingdings" pitchFamily="2" charset="2"/>
              <a:buNone/>
              <a:defRPr/>
            </a:pPr>
            <a:r>
              <a:rPr lang="en-AU" sz="2800" dirty="0" smtClean="0">
                <a:solidFill>
                  <a:prstClr val="black"/>
                </a:solidFill>
              </a:rPr>
              <a:t>Empirically </a:t>
            </a:r>
            <a:r>
              <a:rPr lang="en-AU" sz="2800" dirty="0">
                <a:solidFill>
                  <a:prstClr val="black"/>
                </a:solidFill>
              </a:rPr>
              <a:t>based concepts and rules. </a:t>
            </a:r>
          </a:p>
          <a:p>
            <a:pPr eaLnBrk="1" fontAlgn="auto" hangingPunct="1">
              <a:spcAft>
                <a:spcPts val="0"/>
              </a:spcAft>
              <a:buFont typeface="Wingdings" pitchFamily="2" charset="2"/>
              <a:buNone/>
              <a:defRPr/>
            </a:pPr>
            <a:r>
              <a:rPr lang="en-AU" sz="2800" dirty="0">
                <a:solidFill>
                  <a:prstClr val="black"/>
                </a:solidFill>
              </a:rPr>
              <a:t>It seeks the construction of </a:t>
            </a:r>
            <a:r>
              <a:rPr lang="en-AU" sz="2800" dirty="0" smtClean="0">
                <a:solidFill>
                  <a:prstClr val="black"/>
                </a:solidFill>
              </a:rPr>
              <a:t>knowledge and associated interventions / systems that are </a:t>
            </a:r>
            <a:endParaRPr lang="en-AU" sz="2800" dirty="0">
              <a:solidFill>
                <a:prstClr val="black"/>
              </a:solidFill>
            </a:endParaRPr>
          </a:p>
          <a:p>
            <a:pPr eaLnBrk="1" fontAlgn="auto" hangingPunct="1">
              <a:spcAft>
                <a:spcPts val="0"/>
              </a:spcAft>
              <a:buFont typeface="Wingdings" pitchFamily="2" charset="2"/>
              <a:buNone/>
              <a:defRPr/>
            </a:pPr>
            <a:r>
              <a:rPr lang="en-AU" sz="2800" dirty="0" smtClean="0">
                <a:solidFill>
                  <a:prstClr val="black"/>
                </a:solidFill>
              </a:rPr>
              <a:t>General</a:t>
            </a:r>
            <a:r>
              <a:rPr lang="en-AU" sz="2800" dirty="0">
                <a:solidFill>
                  <a:prstClr val="black"/>
                </a:solidFill>
              </a:rPr>
              <a:t>, abstract, and spatiotemporally unrestricted, like a scientific </a:t>
            </a:r>
            <a:r>
              <a:rPr lang="en-AU" sz="2800" dirty="0" smtClean="0">
                <a:solidFill>
                  <a:prstClr val="black"/>
                </a:solidFill>
              </a:rPr>
              <a:t>principle</a:t>
            </a:r>
            <a:endParaRPr lang="en-AU" sz="2800" b="1" dirty="0" smtClean="0">
              <a:solidFill>
                <a:prstClr val="black"/>
              </a:solidFill>
            </a:endParaRPr>
          </a:p>
          <a:p>
            <a:pPr eaLnBrk="1" fontAlgn="auto" hangingPunct="1">
              <a:spcAft>
                <a:spcPts val="0"/>
              </a:spcAft>
              <a:buFont typeface="Wingdings" pitchFamily="2" charset="2"/>
              <a:buNone/>
              <a:defRPr/>
            </a:pPr>
            <a:r>
              <a:rPr lang="en-AU" sz="2800" dirty="0" smtClean="0">
                <a:solidFill>
                  <a:prstClr val="black"/>
                </a:solidFill>
              </a:rPr>
              <a:t>Yet also specific in particular circumstances</a:t>
            </a:r>
            <a:endParaRPr lang="en-AU" sz="2800" dirty="0">
              <a:solidFill>
                <a:prstClr val="black"/>
              </a:solidFill>
            </a:endParaRPr>
          </a:p>
          <a:p>
            <a:pPr marL="0" indent="0" eaLnBrk="1" fontAlgn="auto" hangingPunct="1">
              <a:spcAft>
                <a:spcPts val="0"/>
              </a:spcAft>
              <a:buFont typeface="Wingdings" pitchFamily="2" charset="2"/>
              <a:buNone/>
              <a:defRPr/>
            </a:pP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113"/>
          </a:xfrm>
        </p:spPr>
        <p:txBody>
          <a:bodyPr/>
          <a:lstStyle/>
          <a:p>
            <a:pPr eaLnBrk="1" fontAlgn="auto" hangingPunct="1">
              <a:spcAft>
                <a:spcPts val="0"/>
              </a:spcAft>
              <a:defRPr/>
            </a:pPr>
            <a:r>
              <a:rPr lang="en-AU" b="1" dirty="0" smtClean="0">
                <a:solidFill>
                  <a:schemeClr val="tx1"/>
                </a:solidFill>
              </a:rPr>
              <a:t>CBS ‘truth’ = successful working</a:t>
            </a:r>
            <a:endParaRPr lang="en-AU" b="1" dirty="0">
              <a:solidFill>
                <a:schemeClr val="tx1"/>
              </a:solidFill>
            </a:endParaRPr>
          </a:p>
        </p:txBody>
      </p:sp>
      <p:sp>
        <p:nvSpPr>
          <p:cNvPr id="48130" name="Content Placeholder 2"/>
          <p:cNvSpPr>
            <a:spLocks noGrp="1"/>
          </p:cNvSpPr>
          <p:nvPr>
            <p:ph idx="1"/>
          </p:nvPr>
        </p:nvSpPr>
        <p:spPr>
          <a:xfrm>
            <a:off x="611188" y="1125538"/>
            <a:ext cx="6985000" cy="4967287"/>
          </a:xfrm>
        </p:spPr>
        <p:txBody>
          <a:bodyPr/>
          <a:lstStyle/>
          <a:p>
            <a:pPr marL="0" indent="0" algn="just" eaLnBrk="1" hangingPunct="1">
              <a:lnSpc>
                <a:spcPct val="90000"/>
              </a:lnSpc>
              <a:buFont typeface="Wingdings" pitchFamily="2" charset="2"/>
              <a:buNone/>
            </a:pPr>
            <a:r>
              <a:rPr lang="en-AU" b="1" smtClean="0">
                <a:solidFill>
                  <a:schemeClr val="tx1"/>
                </a:solidFill>
              </a:rPr>
              <a:t>Science </a:t>
            </a:r>
            <a:r>
              <a:rPr lang="en-AU" b="1" smtClean="0">
                <a:solidFill>
                  <a:schemeClr val="tx1"/>
                </a:solidFill>
                <a:sym typeface="Wingdings" pitchFamily="2" charset="2"/>
              </a:rPr>
              <a:t></a:t>
            </a:r>
            <a:r>
              <a:rPr lang="en-AU" b="1" smtClean="0">
                <a:solidFill>
                  <a:schemeClr val="tx1"/>
                </a:solidFill>
              </a:rPr>
              <a:t> rules for effective action, ‘true’ if yielding the most effective action possible” </a:t>
            </a:r>
            <a:r>
              <a:rPr lang="en-AU" b="1" i="1" smtClean="0">
                <a:solidFill>
                  <a:schemeClr val="tx1"/>
                </a:solidFill>
              </a:rPr>
              <a:t>BF Skinner, About Behaviorism, 1974</a:t>
            </a:r>
          </a:p>
          <a:p>
            <a:pPr marL="0" indent="0" algn="just" eaLnBrk="1" hangingPunct="1">
              <a:lnSpc>
                <a:spcPct val="90000"/>
              </a:lnSpc>
              <a:buFont typeface="Wingdings" pitchFamily="2" charset="2"/>
              <a:buNone/>
            </a:pPr>
            <a:r>
              <a:rPr lang="en-AU" b="1" smtClean="0">
                <a:solidFill>
                  <a:schemeClr val="tx1"/>
                </a:solidFill>
              </a:rPr>
              <a:t>A theory is true to the extent that it organises the behavior of scientists (or clinicians) </a:t>
            </a:r>
            <a:r>
              <a:rPr lang="en-AU" b="1" smtClean="0">
                <a:solidFill>
                  <a:schemeClr val="tx1"/>
                </a:solidFill>
                <a:sym typeface="Wingdings" pitchFamily="2" charset="2"/>
              </a:rPr>
              <a:t></a:t>
            </a:r>
            <a:r>
              <a:rPr lang="en-AU" b="1" smtClean="0">
                <a:solidFill>
                  <a:schemeClr val="tx1"/>
                </a:solidFill>
              </a:rPr>
              <a:t> reach the goals of their science. Parts, relations and forces may be described, but parts are </a:t>
            </a:r>
            <a:r>
              <a:rPr lang="en-AU" b="1" i="1" smtClean="0">
                <a:solidFill>
                  <a:schemeClr val="tx1"/>
                </a:solidFill>
              </a:rPr>
              <a:t>a useful fiction functionally describing aspects of the whole</a:t>
            </a:r>
            <a:r>
              <a:rPr lang="en-AU" b="1" smtClean="0">
                <a:solidFill>
                  <a:schemeClr val="tx1"/>
                </a:solidFill>
              </a:rPr>
              <a:t>. </a:t>
            </a:r>
          </a:p>
          <a:p>
            <a:pPr marL="0" indent="0" algn="just" eaLnBrk="1" hangingPunct="1">
              <a:lnSpc>
                <a:spcPct val="90000"/>
              </a:lnSpc>
              <a:buFont typeface="Wingdings" pitchFamily="2" charset="2"/>
              <a:buNone/>
            </a:pPr>
            <a:r>
              <a:rPr lang="en-AU" b="1" smtClean="0">
                <a:solidFill>
                  <a:schemeClr val="tx1"/>
                </a:solidFill>
              </a:rPr>
              <a:t>CBS = interested in pragmatic truth linked to stated goals, </a:t>
            </a:r>
            <a:r>
              <a:rPr lang="en-AU" b="1" i="1" u="sng" smtClean="0">
                <a:solidFill>
                  <a:schemeClr val="tx1"/>
                </a:solidFill>
              </a:rPr>
              <a:t>and nothing else</a:t>
            </a:r>
            <a:r>
              <a:rPr lang="en-AU" b="1" smtClean="0">
                <a:solidFill>
                  <a:schemeClr val="tx1"/>
                </a:solidFill>
              </a:rPr>
              <a:t>. Principled disinterest in common sense “ontological truth” and great interest in </a:t>
            </a:r>
            <a:r>
              <a:rPr lang="en-AU" b="1" i="1" u="sng" smtClean="0">
                <a:solidFill>
                  <a:schemeClr val="tx1"/>
                </a:solidFill>
              </a:rPr>
              <a:t>pragmatic truth</a:t>
            </a:r>
            <a:r>
              <a:rPr lang="en-AU" b="1" smtClean="0">
                <a:solidFill>
                  <a:schemeClr val="tx1"/>
                </a:solidFill>
              </a:rPr>
              <a:t> is consistent across all levels of CBS </a:t>
            </a:r>
            <a:r>
              <a:rPr lang="en-AU" b="1" smtClean="0">
                <a:solidFill>
                  <a:schemeClr val="tx1"/>
                </a:solidFill>
                <a:sym typeface="Wingdings" pitchFamily="2" charset="2"/>
              </a:rPr>
              <a:t></a:t>
            </a:r>
            <a:r>
              <a:rPr lang="en-AU" b="1" smtClean="0">
                <a:solidFill>
                  <a:schemeClr val="tx1"/>
                </a:solidFill>
              </a:rPr>
              <a:t> RFT to ACT to CM.</a:t>
            </a:r>
          </a:p>
          <a:p>
            <a:pPr marL="0" indent="0" eaLnBrk="1" hangingPunct="1">
              <a:buFont typeface="Wingdings" pitchFamily="2" charset="2"/>
              <a:buNone/>
            </a:pPr>
            <a:r>
              <a:rPr lang="en-AU" b="1" smtClean="0">
                <a:solidFill>
                  <a:schemeClr val="tx1"/>
                </a:solidFill>
              </a:rPr>
              <a:t>NOT </a:t>
            </a:r>
            <a:r>
              <a:rPr lang="en-AU" b="1" i="1" smtClean="0">
                <a:solidFill>
                  <a:schemeClr val="tx1"/>
                </a:solidFill>
              </a:rPr>
              <a:t>anti-</a:t>
            </a:r>
            <a:r>
              <a:rPr lang="en-AU" b="1" smtClean="0">
                <a:solidFill>
                  <a:schemeClr val="tx1"/>
                </a:solidFill>
              </a:rPr>
              <a:t>ontological, NOR </a:t>
            </a:r>
            <a:r>
              <a:rPr lang="en-AU" b="1" i="1" smtClean="0">
                <a:solidFill>
                  <a:schemeClr val="tx1"/>
                </a:solidFill>
              </a:rPr>
              <a:t>anti-</a:t>
            </a:r>
            <a:r>
              <a:rPr lang="en-AU" b="1" smtClean="0">
                <a:solidFill>
                  <a:schemeClr val="tx1"/>
                </a:solidFill>
              </a:rPr>
              <a:t>realist, RATHER CBS </a:t>
            </a:r>
            <a:r>
              <a:rPr lang="en-AU" b="1" i="1" u="sng" smtClean="0">
                <a:solidFill>
                  <a:schemeClr val="tx1"/>
                </a:solidFill>
              </a:rPr>
              <a:t>is</a:t>
            </a:r>
            <a:r>
              <a:rPr lang="en-AU" b="1" smtClean="0">
                <a:solidFill>
                  <a:schemeClr val="tx1"/>
                </a:solidFill>
              </a:rPr>
              <a:t> realist </a:t>
            </a:r>
            <a:r>
              <a:rPr lang="en-AU" b="1" smtClean="0">
                <a:solidFill>
                  <a:schemeClr val="tx1"/>
                </a:solidFill>
                <a:sym typeface="Wingdings" pitchFamily="2" charset="2"/>
              </a:rPr>
              <a:t></a:t>
            </a:r>
            <a:r>
              <a:rPr lang="en-AU" b="1" smtClean="0">
                <a:solidFill>
                  <a:schemeClr val="tx1"/>
                </a:solidFill>
              </a:rPr>
              <a:t> as MONISTS we’re interested in the one “real” world, but there’s just one. </a:t>
            </a:r>
            <a:r>
              <a:rPr lang="en-AU" b="1" i="1" smtClean="0">
                <a:solidFill>
                  <a:schemeClr val="tx1"/>
                </a:solidFill>
              </a:rPr>
              <a:t>“</a:t>
            </a:r>
            <a:r>
              <a:rPr lang="en-AU" b="1" i="1" u="sng" smtClean="0">
                <a:solidFill>
                  <a:schemeClr val="tx1"/>
                </a:solidFill>
              </a:rPr>
              <a:t>There is no cause nor effect in nature; nature has but an individual existence; nature simply is</a:t>
            </a:r>
            <a:r>
              <a:rPr lang="en-AU" b="1" smtClean="0">
                <a:solidFill>
                  <a:schemeClr val="tx1"/>
                </a:solidFill>
              </a:rPr>
              <a:t>.” Ernst Mach</a:t>
            </a:r>
          </a:p>
          <a:p>
            <a:pPr marL="0" indent="0" algn="just" eaLnBrk="1" hangingPunct="1">
              <a:lnSpc>
                <a:spcPct val="90000"/>
              </a:lnSpc>
              <a:buFont typeface="Wingdings" pitchFamily="2" charset="2"/>
              <a:buNone/>
            </a:pPr>
            <a:r>
              <a:rPr lang="en-AU" b="1" smtClean="0">
                <a:solidFill>
                  <a:schemeClr val="tx1"/>
                </a:solidFill>
              </a:rPr>
              <a:t>Theories are seen as hammers, not mirrors. They are for working with in chosen directions, not reflecting what is real.</a:t>
            </a:r>
          </a:p>
          <a:p>
            <a:pPr marL="0" indent="0" algn="just" eaLnBrk="1" hangingPunct="1">
              <a:lnSpc>
                <a:spcPct val="90000"/>
              </a:lnSpc>
              <a:buFont typeface="Wingdings" pitchFamily="2" charset="2"/>
              <a:buNone/>
            </a:pPr>
            <a:endParaRPr lang="en-AU" b="1"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AU" b="1" smtClean="0">
                <a:solidFill>
                  <a:schemeClr val="tx1"/>
                </a:solidFill>
                <a:effectLst>
                  <a:outerShdw blurRad="38100" dist="38100" dir="2700000" algn="tl">
                    <a:srgbClr val="C0C0C0"/>
                  </a:outerShdw>
                </a:effectLst>
              </a:rPr>
              <a:t>FC in Five Easy Pieces. Kelly G Wilson</a:t>
            </a:r>
          </a:p>
        </p:txBody>
      </p:sp>
      <p:pic>
        <p:nvPicPr>
          <p:cNvPr id="50178" name="Picture 2" descr="C:\Users\User\Documents\01 - ANZACT 2011\01 Program\Grimacing Kelly.JPG"/>
          <p:cNvPicPr>
            <a:picLocks noGrp="1" noChangeAspect="1" noChangeArrowheads="1"/>
          </p:cNvPicPr>
          <p:nvPr>
            <p:ph idx="1"/>
          </p:nvPr>
        </p:nvPicPr>
        <p:blipFill>
          <a:blip r:embed="rId2"/>
          <a:srcRect/>
          <a:stretch>
            <a:fillRect/>
          </a:stretch>
        </p:blipFill>
        <p:spPr>
          <a:xfrm>
            <a:off x="539750" y="1700213"/>
            <a:ext cx="2722563" cy="3886200"/>
          </a:xfrm>
        </p:spPr>
      </p:pic>
      <p:sp>
        <p:nvSpPr>
          <p:cNvPr id="50179" name="TextBox 4"/>
          <p:cNvSpPr txBox="1">
            <a:spLocks noChangeArrowheads="1"/>
          </p:cNvSpPr>
          <p:nvPr/>
        </p:nvSpPr>
        <p:spPr bwMode="auto">
          <a:xfrm>
            <a:off x="3708400" y="1412875"/>
            <a:ext cx="4392613" cy="6134100"/>
          </a:xfrm>
          <a:prstGeom prst="rect">
            <a:avLst/>
          </a:prstGeom>
          <a:noFill/>
          <a:ln w="9525">
            <a:noFill/>
            <a:miter lim="800000"/>
            <a:headEnd/>
            <a:tailEnd/>
          </a:ln>
        </p:spPr>
        <p:txBody>
          <a:bodyPr>
            <a:spAutoFit/>
          </a:bodyPr>
          <a:lstStyle/>
          <a:p>
            <a:r>
              <a:rPr lang="en-AU" b="1">
                <a:latin typeface="Corbel" pitchFamily="34" charset="0"/>
              </a:rPr>
              <a:t>? D.o.b.... 195x</a:t>
            </a:r>
          </a:p>
          <a:p>
            <a:endParaRPr lang="en-AU">
              <a:latin typeface="Corbel" pitchFamily="34" charset="0"/>
            </a:endParaRPr>
          </a:p>
          <a:p>
            <a:r>
              <a:rPr lang="en-AU" b="1" i="1">
                <a:latin typeface="Corbel" pitchFamily="34" charset="0"/>
              </a:rPr>
              <a:t>Some notes on theoretical constructs. 2001</a:t>
            </a:r>
          </a:p>
          <a:p>
            <a:endParaRPr lang="en-AU" b="1" i="1">
              <a:latin typeface="Corbel" pitchFamily="34" charset="0"/>
            </a:endParaRPr>
          </a:p>
          <a:p>
            <a:r>
              <a:rPr lang="en-AU" b="1" i="1">
                <a:latin typeface="Corbel" pitchFamily="34" charset="0"/>
              </a:rPr>
              <a:t>The following are some key points and underlying assumptions of our case:</a:t>
            </a:r>
          </a:p>
          <a:p>
            <a:endParaRPr lang="en-AU" i="1">
              <a:latin typeface="Corbel" pitchFamily="34" charset="0"/>
            </a:endParaRPr>
          </a:p>
          <a:p>
            <a:r>
              <a:rPr lang="en-AU" i="1">
                <a:latin typeface="Corbel" pitchFamily="34" charset="0"/>
              </a:rPr>
              <a:t>1. Formulated constructs ought to be continuous with the events within the field of purported interest.</a:t>
            </a:r>
            <a:r>
              <a:rPr lang="en-AU">
                <a:latin typeface="Corbel" pitchFamily="34" charset="0"/>
              </a:rPr>
              <a:t> </a:t>
            </a:r>
          </a:p>
          <a:p>
            <a:endParaRPr lang="en-AU">
              <a:latin typeface="Corbel" pitchFamily="34" charset="0"/>
            </a:endParaRPr>
          </a:p>
          <a:p>
            <a:r>
              <a:rPr lang="en-AU" i="1">
                <a:latin typeface="Corbel" pitchFamily="34" charset="0"/>
              </a:rPr>
              <a:t>2. The ultimate validity of constructs is reducible to the extent of improvement in orientation to the field of interest they provide  (i.e., enhanced prediction and influence [with precision, scope and depth])</a:t>
            </a:r>
            <a:endParaRPr lang="en-AU">
              <a:latin typeface="Corbel" pitchFamily="34" charset="0"/>
            </a:endParaRPr>
          </a:p>
          <a:p>
            <a:endParaRPr lang="en-AU">
              <a:latin typeface="Corbel" pitchFamily="34" charset="0"/>
            </a:endParaRPr>
          </a:p>
          <a:p>
            <a:r>
              <a:rPr lang="en-AU" i="1">
                <a:latin typeface="Corbel" pitchFamily="34" charset="0"/>
              </a:rPr>
              <a:t> </a:t>
            </a:r>
            <a:endParaRPr lang="en-AU">
              <a:latin typeface="Corbel" pitchFamily="34" charset="0"/>
            </a:endParaRPr>
          </a:p>
          <a:p>
            <a:endParaRPr lang="en-AU" b="1" i="1">
              <a:latin typeface="Corbel" pitchFamily="34" charset="0"/>
            </a:endParaRPr>
          </a:p>
          <a:p>
            <a:endParaRPr lang="en-AU" b="1">
              <a:latin typeface="Corbel" pitchFamily="34" charset="0"/>
            </a:endParaRPr>
          </a:p>
          <a:p>
            <a:endParaRPr lang="en-AU">
              <a:latin typeface="Corbel" pitchFamily="34" charset="0"/>
            </a:endParaRPr>
          </a:p>
          <a:p>
            <a:endParaRPr lang="en-AU">
              <a:latin typeface="Corbe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AU" b="1" smtClean="0">
                <a:solidFill>
                  <a:schemeClr val="tx1"/>
                </a:solidFill>
                <a:effectLst>
                  <a:outerShdw blurRad="38100" dist="38100" dir="2700000" algn="tl">
                    <a:srgbClr val="C0C0C0"/>
                  </a:outerShdw>
                </a:effectLst>
              </a:rPr>
              <a:t>FC by phil science geek – Kelly Wilson</a:t>
            </a:r>
          </a:p>
        </p:txBody>
      </p:sp>
      <p:sp>
        <p:nvSpPr>
          <p:cNvPr id="3" name="Content Placeholder 2"/>
          <p:cNvSpPr>
            <a:spLocks noGrp="1"/>
          </p:cNvSpPr>
          <p:nvPr>
            <p:ph idx="1"/>
          </p:nvPr>
        </p:nvSpPr>
        <p:spPr>
          <a:xfrm>
            <a:off x="2916238" y="1484313"/>
            <a:ext cx="5903912" cy="4176712"/>
          </a:xfrm>
        </p:spPr>
        <p:txBody>
          <a:bodyPr rtlCol="0">
            <a:normAutofit fontScale="92500"/>
          </a:bodyPr>
          <a:lstStyle/>
          <a:p>
            <a:pPr eaLnBrk="1" fontAlgn="auto" hangingPunct="1">
              <a:spcAft>
                <a:spcPts val="0"/>
              </a:spcAft>
              <a:buFont typeface="Wingdings" pitchFamily="2" charset="2"/>
              <a:buNone/>
              <a:defRPr/>
            </a:pPr>
            <a:r>
              <a:rPr lang="en-AU" i="1" dirty="0" smtClean="0">
                <a:solidFill>
                  <a:schemeClr val="tx1"/>
                </a:solidFill>
              </a:rPr>
              <a:t>3. Constructs ought not be confused with the crude events with which the scientist interacts </a:t>
            </a:r>
          </a:p>
          <a:p>
            <a:pPr eaLnBrk="1" fontAlgn="auto" hangingPunct="1">
              <a:spcAft>
                <a:spcPts val="0"/>
              </a:spcAft>
              <a:buFont typeface="Wingdings" pitchFamily="2" charset="2"/>
              <a:buNone/>
              <a:defRPr/>
            </a:pPr>
            <a:r>
              <a:rPr lang="en-AU" i="1" dirty="0" smtClean="0">
                <a:solidFill>
                  <a:schemeClr val="tx1"/>
                </a:solidFill>
              </a:rPr>
              <a:t>4. Constructs are never attributed ontological validity as result of any operational successes, rather they are maintained as operationally valid. The extent of this validity may be assessed according to the metric described in proposition 2</a:t>
            </a:r>
          </a:p>
          <a:p>
            <a:pPr eaLnBrk="1" fontAlgn="auto" hangingPunct="1">
              <a:spcAft>
                <a:spcPts val="0"/>
              </a:spcAft>
              <a:buFont typeface="Wingdings" pitchFamily="2" charset="2"/>
              <a:buNone/>
              <a:defRPr/>
            </a:pPr>
            <a:r>
              <a:rPr lang="en-AU" i="1" dirty="0" smtClean="0">
                <a:solidFill>
                  <a:schemeClr val="tx1"/>
                </a:solidFill>
              </a:rPr>
              <a:t> (i.e. improvement in orientation to the field of interest – prediction and control with precision, scope and depth).</a:t>
            </a:r>
            <a:endParaRPr lang="en-AU" dirty="0" smtClean="0">
              <a:solidFill>
                <a:schemeClr val="tx1"/>
              </a:solidFill>
            </a:endParaRPr>
          </a:p>
          <a:p>
            <a:pPr eaLnBrk="1" fontAlgn="auto" hangingPunct="1">
              <a:spcAft>
                <a:spcPts val="0"/>
              </a:spcAft>
              <a:buFont typeface="Wingdings" pitchFamily="2" charset="2"/>
              <a:buNone/>
              <a:defRPr/>
            </a:pPr>
            <a:r>
              <a:rPr lang="en-AU" i="1" dirty="0" smtClean="0">
                <a:solidFill>
                  <a:schemeClr val="tx1"/>
                </a:solidFill>
              </a:rPr>
              <a:t>5. Divergence from the above will at best be superfluous and </a:t>
            </a:r>
            <a:r>
              <a:rPr lang="en-AU" i="1" u="sng" dirty="0" smtClean="0">
                <a:solidFill>
                  <a:schemeClr val="tx1"/>
                </a:solidFill>
              </a:rPr>
              <a:t>at worst will draw the investigator’s efforts in directions unfruitful to the advancement of a given field</a:t>
            </a:r>
          </a:p>
          <a:p>
            <a:pPr eaLnBrk="1" fontAlgn="auto" hangingPunct="1">
              <a:spcAft>
                <a:spcPts val="0"/>
              </a:spcAft>
              <a:buFont typeface="Wingdings" pitchFamily="2" charset="2"/>
              <a:buNone/>
              <a:defRPr/>
            </a:pPr>
            <a:endParaRPr lang="en-AU" dirty="0"/>
          </a:p>
        </p:txBody>
      </p:sp>
      <p:pic>
        <p:nvPicPr>
          <p:cNvPr id="51203" name="Picture 4" descr="http://www.ed.ac.uk/polopoly_fs/1.52170!fileManager/Kelly%20Wilson.jpg"/>
          <p:cNvPicPr>
            <a:picLocks noChangeAspect="1" noChangeArrowheads="1"/>
          </p:cNvPicPr>
          <p:nvPr/>
        </p:nvPicPr>
        <p:blipFill>
          <a:blip r:embed="rId2"/>
          <a:srcRect/>
          <a:stretch>
            <a:fillRect/>
          </a:stretch>
        </p:blipFill>
        <p:spPr bwMode="auto">
          <a:xfrm>
            <a:off x="250825" y="2060575"/>
            <a:ext cx="259238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BF Skinner – About </a:t>
            </a:r>
            <a:r>
              <a:rPr lang="en-AU" b="1" dirty="0" err="1" smtClean="0">
                <a:solidFill>
                  <a:schemeClr val="tx1"/>
                </a:solidFill>
              </a:rPr>
              <a:t>Behaviorism</a:t>
            </a:r>
            <a:endParaRPr lang="en-AU" b="1" dirty="0">
              <a:solidFill>
                <a:schemeClr val="tx1"/>
              </a:solidFill>
            </a:endParaRPr>
          </a:p>
        </p:txBody>
      </p:sp>
      <p:sp>
        <p:nvSpPr>
          <p:cNvPr id="52226" name="Content Placeholder 2"/>
          <p:cNvSpPr>
            <a:spLocks noGrp="1"/>
          </p:cNvSpPr>
          <p:nvPr>
            <p:ph idx="1"/>
          </p:nvPr>
        </p:nvSpPr>
        <p:spPr>
          <a:xfrm>
            <a:off x="3779838" y="1773238"/>
            <a:ext cx="4772025" cy="4121150"/>
          </a:xfrm>
        </p:spPr>
        <p:txBody>
          <a:bodyPr/>
          <a:lstStyle/>
          <a:p>
            <a:pPr eaLnBrk="1" hangingPunct="1">
              <a:buFont typeface="Wingdings" pitchFamily="2" charset="2"/>
              <a:buNone/>
            </a:pPr>
            <a:r>
              <a:rPr lang="en-AU" sz="2400" smtClean="0">
                <a:solidFill>
                  <a:schemeClr val="tx1"/>
                </a:solidFill>
              </a:rPr>
              <a:t>It would be absurd for the behaviorist to contend that he is in any way exempt from his analysis. He cannot step outside of the causal stream and observe behavior from some special point of vantage, “perched on the epicycle of Mercury.” </a:t>
            </a:r>
          </a:p>
          <a:p>
            <a:pPr eaLnBrk="1" hangingPunct="1">
              <a:buFont typeface="Wingdings" pitchFamily="2" charset="2"/>
              <a:buNone/>
            </a:pPr>
            <a:r>
              <a:rPr lang="en-AU" sz="2400" smtClean="0">
                <a:solidFill>
                  <a:schemeClr val="tx1"/>
                </a:solidFill>
              </a:rPr>
              <a:t>In the very act of analyzing human behavior he is behaving. (1974)</a:t>
            </a:r>
          </a:p>
          <a:p>
            <a:pPr eaLnBrk="1" hangingPunct="1">
              <a:buFont typeface="Wingdings" pitchFamily="2" charset="2"/>
              <a:buNone/>
            </a:pPr>
            <a:endParaRPr lang="en-AU" smtClean="0"/>
          </a:p>
        </p:txBody>
      </p:sp>
      <p:pic>
        <p:nvPicPr>
          <p:cNvPr id="52227" name="Picture 2" descr="http://www.famous-scientists.net/images/bf-skinner.jpg"/>
          <p:cNvPicPr>
            <a:picLocks noChangeAspect="1" noChangeArrowheads="1"/>
          </p:cNvPicPr>
          <p:nvPr/>
        </p:nvPicPr>
        <p:blipFill>
          <a:blip r:embed="rId2"/>
          <a:srcRect/>
          <a:stretch>
            <a:fillRect/>
          </a:stretch>
        </p:blipFill>
        <p:spPr bwMode="auto">
          <a:xfrm>
            <a:off x="684213" y="2058988"/>
            <a:ext cx="2809875" cy="2860675"/>
          </a:xfrm>
          <a:prstGeom prst="rect">
            <a:avLst/>
          </a:prstGeom>
          <a:noFill/>
          <a:ln w="9525">
            <a:noFill/>
            <a:miter lim="800000"/>
            <a:headEnd/>
            <a:tailEnd/>
          </a:ln>
        </p:spPr>
      </p:pic>
      <p:sp>
        <p:nvSpPr>
          <p:cNvPr id="52228" name="TextBox 4"/>
          <p:cNvSpPr txBox="1">
            <a:spLocks noChangeArrowheads="1"/>
          </p:cNvSpPr>
          <p:nvPr/>
        </p:nvSpPr>
        <p:spPr bwMode="auto">
          <a:xfrm>
            <a:off x="539750" y="5300663"/>
            <a:ext cx="2963863" cy="461962"/>
          </a:xfrm>
          <a:prstGeom prst="rect">
            <a:avLst/>
          </a:prstGeom>
          <a:noFill/>
          <a:ln w="9525">
            <a:noFill/>
            <a:miter lim="800000"/>
            <a:headEnd/>
            <a:tailEnd/>
          </a:ln>
        </p:spPr>
        <p:txBody>
          <a:bodyPr wrap="none">
            <a:spAutoFit/>
          </a:bodyPr>
          <a:lstStyle/>
          <a:p>
            <a:r>
              <a:rPr lang="en-AU" sz="2400" b="1">
                <a:latin typeface="Corbel" pitchFamily="34" charset="0"/>
              </a:rPr>
              <a:t>Cumulative Record...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For the functional contextualist, biological events are not biological</a:t>
            </a:r>
            <a:endParaRPr lang="en-AU" b="1" dirty="0">
              <a:solidFill>
                <a:schemeClr val="tx1"/>
              </a:solidFill>
            </a:endParaRPr>
          </a:p>
        </p:txBody>
      </p:sp>
      <p:sp>
        <p:nvSpPr>
          <p:cNvPr id="53250" name="Content Placeholder 2"/>
          <p:cNvSpPr>
            <a:spLocks noGrp="1"/>
          </p:cNvSpPr>
          <p:nvPr>
            <p:ph idx="1"/>
          </p:nvPr>
        </p:nvSpPr>
        <p:spPr>
          <a:xfrm>
            <a:off x="539552" y="1988840"/>
            <a:ext cx="7993063" cy="4104481"/>
          </a:xfrm>
        </p:spPr>
        <p:txBody>
          <a:bodyPr/>
          <a:lstStyle/>
          <a:p>
            <a:pPr eaLnBrk="1" hangingPunct="1">
              <a:buFont typeface="Wingdings" pitchFamily="2" charset="2"/>
              <a:buNone/>
            </a:pPr>
            <a:r>
              <a:rPr lang="en-AU" sz="2800" b="1" dirty="0" smtClean="0">
                <a:solidFill>
                  <a:schemeClr val="tx1"/>
                </a:solidFill>
              </a:rPr>
              <a:t>Physiological events may be incorporated into a science of behaviour not as physiological offence per se, but as behavioural events.</a:t>
            </a:r>
          </a:p>
          <a:p>
            <a:pPr eaLnBrk="1" hangingPunct="1">
              <a:buFont typeface="Wingdings" pitchFamily="2" charset="2"/>
              <a:buNone/>
            </a:pPr>
            <a:r>
              <a:rPr lang="en-AU" sz="2800" i="1" dirty="0" smtClean="0">
                <a:solidFill>
                  <a:schemeClr val="tx1"/>
                </a:solidFill>
              </a:rPr>
              <a:t>Dermot Barnes Holmes 2003</a:t>
            </a:r>
          </a:p>
          <a:p>
            <a:pPr eaLnBrk="1" hangingPunct="1">
              <a:buFont typeface="Wingdings" pitchFamily="2" charset="2"/>
              <a:buNone/>
            </a:pPr>
            <a:r>
              <a:rPr lang="en-AU" sz="2800" b="1" i="1" dirty="0" smtClean="0">
                <a:solidFill>
                  <a:schemeClr val="tx1"/>
                </a:solidFill>
              </a:rPr>
              <a:t>i.e., the behaviour of physiologists in identifying physiological relations with behavioral measures may also be analysed as behaviour</a:t>
            </a:r>
            <a:r>
              <a:rPr lang="en-AU" sz="2800" dirty="0" smtClean="0">
                <a:solidFill>
                  <a:schemeClr val="tx1"/>
                </a:solidFill>
              </a:rPr>
              <a:t>.</a:t>
            </a:r>
          </a:p>
          <a:p>
            <a:pPr eaLnBrk="1" hangingPunct="1">
              <a:buFont typeface="Wingdings" pitchFamily="2" charset="2"/>
              <a:buNone/>
            </a:pPr>
            <a:endParaRPr lang="en-AU" sz="2800" b="1" dirty="0" smtClean="0"/>
          </a:p>
          <a:p>
            <a:pPr eaLnBrk="1" hangingPunct="1">
              <a:buFont typeface="Wingdings" pitchFamily="2" charset="2"/>
              <a:buNone/>
            </a:pPr>
            <a:endParaRPr lang="en-AU"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188913"/>
            <a:ext cx="8507412" cy="1187450"/>
          </a:xfrm>
        </p:spPr>
        <p:txBody>
          <a:bodyPr/>
          <a:lstStyle/>
          <a:p>
            <a:pPr eaLnBrk="1" fontAlgn="auto" hangingPunct="1">
              <a:spcAft>
                <a:spcPts val="0"/>
              </a:spcAft>
              <a:defRPr/>
            </a:pPr>
            <a:r>
              <a:rPr lang="en-AU" b="1" dirty="0" smtClean="0">
                <a:solidFill>
                  <a:schemeClr val="tx1"/>
                </a:solidFill>
              </a:rPr>
              <a:t>Assumptions, coherence, effectiveness</a:t>
            </a:r>
            <a:endParaRPr lang="en-AU" b="1" dirty="0">
              <a:solidFill>
                <a:schemeClr val="tx1"/>
              </a:solidFill>
            </a:endParaRPr>
          </a:p>
        </p:txBody>
      </p:sp>
      <p:pic>
        <p:nvPicPr>
          <p:cNvPr id="54274" name="Picture 2"/>
          <p:cNvPicPr>
            <a:picLocks noGrp="1" noChangeAspect="1" noChangeArrowheads="1"/>
          </p:cNvPicPr>
          <p:nvPr>
            <p:ph idx="4294967295"/>
          </p:nvPr>
        </p:nvPicPr>
        <p:blipFill>
          <a:blip r:embed="rId3"/>
          <a:srcRect/>
          <a:stretch>
            <a:fillRect/>
          </a:stretch>
        </p:blipFill>
        <p:spPr>
          <a:xfrm>
            <a:off x="611188" y="1341438"/>
            <a:ext cx="7920037" cy="5275262"/>
          </a:xfrm>
        </p:spPr>
      </p:pic>
      <p:sp>
        <p:nvSpPr>
          <p:cNvPr id="54275" name="TextBox 4"/>
          <p:cNvSpPr txBox="1">
            <a:spLocks noChangeArrowheads="1"/>
          </p:cNvSpPr>
          <p:nvPr/>
        </p:nvSpPr>
        <p:spPr bwMode="auto">
          <a:xfrm>
            <a:off x="5076825" y="4292600"/>
            <a:ext cx="2663825" cy="641350"/>
          </a:xfrm>
          <a:prstGeom prst="rect">
            <a:avLst/>
          </a:prstGeom>
          <a:noFill/>
          <a:ln w="9525">
            <a:noFill/>
            <a:miter lim="800000"/>
            <a:headEnd/>
            <a:tailEnd/>
          </a:ln>
        </p:spPr>
        <p:txBody>
          <a:bodyPr>
            <a:spAutoFit/>
          </a:bodyPr>
          <a:lstStyle/>
          <a:p>
            <a:pPr algn="ctr"/>
            <a:r>
              <a:rPr lang="en-AU" b="1">
                <a:solidFill>
                  <a:srgbClr val="C00000"/>
                </a:solidFill>
                <a:latin typeface="Corbel" pitchFamily="34" charset="0"/>
              </a:rPr>
              <a:t>Elemental realist</a:t>
            </a:r>
          </a:p>
          <a:p>
            <a:pPr algn="ctr"/>
            <a:r>
              <a:rPr lang="en-AU" b="1">
                <a:solidFill>
                  <a:srgbClr val="C00000"/>
                </a:solidFill>
                <a:latin typeface="Corbel" pitchFamily="34" charset="0"/>
              </a:rPr>
              <a:t>neuroscience</a:t>
            </a:r>
          </a:p>
        </p:txBody>
      </p:sp>
      <p:sp>
        <p:nvSpPr>
          <p:cNvPr id="54276" name="TextBox 5"/>
          <p:cNvSpPr txBox="1">
            <a:spLocks noChangeArrowheads="1"/>
          </p:cNvSpPr>
          <p:nvPr/>
        </p:nvSpPr>
        <p:spPr bwMode="auto">
          <a:xfrm>
            <a:off x="1116013" y="2924175"/>
            <a:ext cx="2592387" cy="915988"/>
          </a:xfrm>
          <a:prstGeom prst="rect">
            <a:avLst/>
          </a:prstGeom>
          <a:noFill/>
          <a:ln w="9525">
            <a:noFill/>
            <a:miter lim="800000"/>
            <a:headEnd/>
            <a:tailEnd/>
          </a:ln>
        </p:spPr>
        <p:txBody>
          <a:bodyPr>
            <a:spAutoFit/>
          </a:bodyPr>
          <a:lstStyle/>
          <a:p>
            <a:r>
              <a:rPr lang="en-AU" b="1">
                <a:solidFill>
                  <a:srgbClr val="C00000"/>
                </a:solidFill>
                <a:latin typeface="Corbel" pitchFamily="34" charset="0"/>
              </a:rPr>
              <a:t>Structure and Function relations = FC Neuroscience / CM / RFT</a:t>
            </a:r>
          </a:p>
        </p:txBody>
      </p:sp>
      <p:sp>
        <p:nvSpPr>
          <p:cNvPr id="54277" name="TextBox 5"/>
          <p:cNvSpPr txBox="1">
            <a:spLocks noChangeArrowheads="1"/>
          </p:cNvSpPr>
          <p:nvPr/>
        </p:nvSpPr>
        <p:spPr bwMode="auto">
          <a:xfrm>
            <a:off x="5076825" y="2924175"/>
            <a:ext cx="2543175" cy="915988"/>
          </a:xfrm>
          <a:prstGeom prst="rect">
            <a:avLst/>
          </a:prstGeom>
          <a:noFill/>
          <a:ln w="9525">
            <a:noFill/>
            <a:miter lim="800000"/>
            <a:headEnd/>
            <a:tailEnd/>
          </a:ln>
        </p:spPr>
        <p:txBody>
          <a:bodyPr wrap="none">
            <a:spAutoFit/>
          </a:bodyPr>
          <a:lstStyle/>
          <a:p>
            <a:pPr algn="ctr"/>
            <a:r>
              <a:rPr lang="en-AU" b="1">
                <a:solidFill>
                  <a:srgbClr val="C00000"/>
                </a:solidFill>
                <a:latin typeface="Corbel" pitchFamily="34" charset="0"/>
              </a:rPr>
              <a:t>Emotions, Motivation</a:t>
            </a:r>
          </a:p>
          <a:p>
            <a:pPr algn="ctr"/>
            <a:r>
              <a:rPr lang="en-AU" b="1">
                <a:solidFill>
                  <a:srgbClr val="C00000"/>
                </a:solidFill>
                <a:latin typeface="Corbel" pitchFamily="34" charset="0"/>
              </a:rPr>
              <a:t>Memory, Hallucinations</a:t>
            </a:r>
          </a:p>
          <a:p>
            <a:pPr algn="ctr"/>
            <a:r>
              <a:rPr lang="en-US" b="1">
                <a:solidFill>
                  <a:srgbClr val="C00000"/>
                </a:solidFill>
                <a:latin typeface="Corbel" pitchFamily="34" charset="0"/>
              </a:rPr>
              <a:t>Brain circuits</a:t>
            </a:r>
            <a:endParaRPr lang="en-AU" b="1">
              <a:solidFill>
                <a:srgbClr val="C00000"/>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endParaRPr lang="en-AU"/>
          </a:p>
        </p:txBody>
      </p:sp>
      <p:pic>
        <p:nvPicPr>
          <p:cNvPr id="56322" name="Picture 2"/>
          <p:cNvPicPr>
            <a:picLocks noGrp="1" noChangeAspect="1" noChangeArrowheads="1"/>
          </p:cNvPicPr>
          <p:nvPr>
            <p:ph idx="4294967295"/>
          </p:nvPr>
        </p:nvPicPr>
        <p:blipFill>
          <a:blip r:embed="rId3"/>
          <a:srcRect/>
          <a:stretch>
            <a:fillRect/>
          </a:stretch>
        </p:blipFill>
        <p:spPr>
          <a:xfrm>
            <a:off x="0" y="-26988"/>
            <a:ext cx="9148763" cy="6858001"/>
          </a:xfrm>
        </p:spPr>
      </p:pic>
      <p:sp>
        <p:nvSpPr>
          <p:cNvPr id="4" name="Rectangle 3"/>
          <p:cNvSpPr/>
          <p:nvPr/>
        </p:nvSpPr>
        <p:spPr>
          <a:xfrm>
            <a:off x="5867400" y="2276475"/>
            <a:ext cx="3241675" cy="23764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569325" cy="1325563"/>
          </a:xfrm>
        </p:spPr>
        <p:txBody>
          <a:bodyPr>
            <a:noAutofit/>
          </a:bodyPr>
          <a:lstStyle/>
          <a:p>
            <a:pPr eaLnBrk="1" fontAlgn="auto" hangingPunct="1">
              <a:spcAft>
                <a:spcPts val="0"/>
              </a:spcAft>
              <a:defRPr/>
            </a:pPr>
            <a:r>
              <a:rPr lang="en-AU" sz="3200" b="1" dirty="0" smtClean="0">
                <a:solidFill>
                  <a:schemeClr val="tx1"/>
                </a:solidFill>
              </a:rPr>
              <a:t>(FUNCTIONAL) CONTEXTUAL MEDICINE</a:t>
            </a:r>
            <a:br>
              <a:rPr lang="en-AU" sz="3200" b="1" dirty="0" smtClean="0">
                <a:solidFill>
                  <a:schemeClr val="tx1"/>
                </a:solidFill>
              </a:rPr>
            </a:br>
            <a:r>
              <a:rPr lang="en-AU" sz="3200" b="1" dirty="0" smtClean="0">
                <a:solidFill>
                  <a:schemeClr val="tx1"/>
                </a:solidFill>
              </a:rPr>
              <a:t>- strategy, history, purpose, progress</a:t>
            </a:r>
            <a:endParaRPr lang="en-AU" sz="3200" b="1" dirty="0">
              <a:solidFill>
                <a:schemeClr val="tx1"/>
              </a:solidFill>
            </a:endParaRPr>
          </a:p>
        </p:txBody>
      </p:sp>
      <p:sp>
        <p:nvSpPr>
          <p:cNvPr id="19458" name="Content Placeholder 2"/>
          <p:cNvSpPr>
            <a:spLocks noGrp="1"/>
          </p:cNvSpPr>
          <p:nvPr>
            <p:ph idx="1"/>
          </p:nvPr>
        </p:nvSpPr>
        <p:spPr>
          <a:xfrm>
            <a:off x="4932363" y="1412875"/>
            <a:ext cx="4032250" cy="3816350"/>
          </a:xfrm>
        </p:spPr>
        <p:txBody>
          <a:bodyPr/>
          <a:lstStyle/>
          <a:p>
            <a:pPr eaLnBrk="1" hangingPunct="1">
              <a:buFont typeface="Wingdings" pitchFamily="2" charset="2"/>
              <a:buNone/>
            </a:pPr>
            <a:r>
              <a:rPr lang="en-AU" b="1" smtClean="0">
                <a:solidFill>
                  <a:schemeClr val="tx1"/>
                </a:solidFill>
              </a:rPr>
              <a:t>An approach that satisfies scientists and practitioners</a:t>
            </a:r>
          </a:p>
          <a:p>
            <a:pPr eaLnBrk="1" hangingPunct="1">
              <a:buFont typeface="Wingdings" pitchFamily="2" charset="2"/>
              <a:buNone/>
            </a:pPr>
            <a:r>
              <a:rPr lang="en-AU" b="1" smtClean="0">
                <a:solidFill>
                  <a:schemeClr val="tx1"/>
                </a:solidFill>
              </a:rPr>
              <a:t> Unites biological, cognitive and behavioral along with evolutionary science </a:t>
            </a:r>
          </a:p>
          <a:p>
            <a:pPr eaLnBrk="1" hangingPunct="1">
              <a:buFont typeface="Wingdings" pitchFamily="2" charset="2"/>
              <a:buNone/>
            </a:pPr>
            <a:r>
              <a:rPr lang="en-AU" b="1" smtClean="0">
                <a:solidFill>
                  <a:schemeClr val="tx1"/>
                </a:solidFill>
              </a:rPr>
              <a:t>Opens exciting avenues in our ability to understand how people work, &amp; help them.</a:t>
            </a:r>
          </a:p>
        </p:txBody>
      </p:sp>
      <p:pic>
        <p:nvPicPr>
          <p:cNvPr id="19459" name="Content Placeholder 3" descr="David_Hume.jpg"/>
          <p:cNvPicPr>
            <a:picLocks noChangeAspect="1"/>
          </p:cNvPicPr>
          <p:nvPr/>
        </p:nvPicPr>
        <p:blipFill>
          <a:blip r:embed="rId3"/>
          <a:srcRect/>
          <a:stretch>
            <a:fillRect/>
          </a:stretch>
        </p:blipFill>
        <p:spPr bwMode="auto">
          <a:xfrm>
            <a:off x="331788" y="1484313"/>
            <a:ext cx="1128712" cy="1368425"/>
          </a:xfrm>
          <a:prstGeom prst="rect">
            <a:avLst/>
          </a:prstGeom>
          <a:noFill/>
          <a:ln w="9525">
            <a:noFill/>
            <a:miter lim="800000"/>
            <a:headEnd/>
            <a:tailEnd/>
          </a:ln>
        </p:spPr>
      </p:pic>
      <p:pic>
        <p:nvPicPr>
          <p:cNvPr id="19460" name="Content Placeholder 3" descr="Ernst_Mach.jpg"/>
          <p:cNvPicPr>
            <a:picLocks noChangeAspect="1"/>
          </p:cNvPicPr>
          <p:nvPr/>
        </p:nvPicPr>
        <p:blipFill>
          <a:blip r:embed="rId4"/>
          <a:srcRect/>
          <a:stretch>
            <a:fillRect/>
          </a:stretch>
        </p:blipFill>
        <p:spPr bwMode="auto">
          <a:xfrm>
            <a:off x="1919288" y="1484313"/>
            <a:ext cx="863600" cy="1368425"/>
          </a:xfrm>
          <a:prstGeom prst="rect">
            <a:avLst/>
          </a:prstGeom>
          <a:noFill/>
          <a:ln w="9525">
            <a:noFill/>
            <a:miter lim="800000"/>
            <a:headEnd/>
            <a:tailEnd/>
          </a:ln>
        </p:spPr>
      </p:pic>
      <p:pic>
        <p:nvPicPr>
          <p:cNvPr id="19461" name="Content Placeholder 3" descr="B_F__Skinner_at_Harvard_circa_1950.jpg"/>
          <p:cNvPicPr>
            <a:picLocks noChangeAspect="1"/>
          </p:cNvPicPr>
          <p:nvPr/>
        </p:nvPicPr>
        <p:blipFill>
          <a:blip r:embed="rId5"/>
          <a:srcRect/>
          <a:stretch>
            <a:fillRect/>
          </a:stretch>
        </p:blipFill>
        <p:spPr bwMode="auto">
          <a:xfrm>
            <a:off x="3203575" y="1492250"/>
            <a:ext cx="1181100" cy="1296988"/>
          </a:xfrm>
          <a:prstGeom prst="rect">
            <a:avLst/>
          </a:prstGeom>
          <a:noFill/>
          <a:ln w="9525">
            <a:noFill/>
            <a:miter lim="800000"/>
            <a:headEnd/>
            <a:tailEnd/>
          </a:ln>
        </p:spPr>
      </p:pic>
      <p:pic>
        <p:nvPicPr>
          <p:cNvPr id="19462" name="Picture 2" descr="C:\Users\User\Documents\01 - ANZACT 2011\History of Functional Contextualism\STEVE HAYES nice pic.png"/>
          <p:cNvPicPr>
            <a:picLocks noChangeAspect="1" noChangeArrowheads="1"/>
          </p:cNvPicPr>
          <p:nvPr/>
        </p:nvPicPr>
        <p:blipFill>
          <a:blip r:embed="rId6"/>
          <a:srcRect/>
          <a:stretch>
            <a:fillRect/>
          </a:stretch>
        </p:blipFill>
        <p:spPr bwMode="auto">
          <a:xfrm>
            <a:off x="474663" y="4929188"/>
            <a:ext cx="1008062" cy="1511300"/>
          </a:xfrm>
          <a:prstGeom prst="rect">
            <a:avLst/>
          </a:prstGeom>
          <a:noFill/>
          <a:ln w="9525">
            <a:noFill/>
            <a:miter lim="800000"/>
            <a:headEnd/>
            <a:tailEnd/>
          </a:ln>
        </p:spPr>
      </p:pic>
      <p:pic>
        <p:nvPicPr>
          <p:cNvPr id="19463" name="Picture 8" descr="http://www.ed.ac.uk/polopoly_fs/1.52170!fileManager/Kelly%20Wilson.jpg"/>
          <p:cNvPicPr>
            <a:picLocks noChangeAspect="1" noChangeArrowheads="1"/>
          </p:cNvPicPr>
          <p:nvPr/>
        </p:nvPicPr>
        <p:blipFill>
          <a:blip r:embed="rId7"/>
          <a:srcRect/>
          <a:stretch>
            <a:fillRect/>
          </a:stretch>
        </p:blipFill>
        <p:spPr bwMode="auto">
          <a:xfrm>
            <a:off x="1919288" y="4905375"/>
            <a:ext cx="1150937" cy="1512888"/>
          </a:xfrm>
          <a:prstGeom prst="rect">
            <a:avLst/>
          </a:prstGeom>
          <a:noFill/>
          <a:ln w="9525">
            <a:noFill/>
            <a:miter lim="800000"/>
            <a:headEnd/>
            <a:tailEnd/>
          </a:ln>
        </p:spPr>
      </p:pic>
      <p:pic>
        <p:nvPicPr>
          <p:cNvPr id="19464" name="Picture 3" descr="C:\Users\User\Documents\01 - Nano\01 - ANZACT 2010\Behav Pharma History\Peter Dews.JPG"/>
          <p:cNvPicPr>
            <a:picLocks noChangeAspect="1" noChangeArrowheads="1"/>
          </p:cNvPicPr>
          <p:nvPr/>
        </p:nvPicPr>
        <p:blipFill>
          <a:blip r:embed="rId8"/>
          <a:srcRect/>
          <a:stretch>
            <a:fillRect/>
          </a:stretch>
        </p:blipFill>
        <p:spPr bwMode="auto">
          <a:xfrm>
            <a:off x="323850" y="3197225"/>
            <a:ext cx="1247775" cy="1311275"/>
          </a:xfrm>
          <a:prstGeom prst="rect">
            <a:avLst/>
          </a:prstGeom>
          <a:noFill/>
          <a:ln w="9525">
            <a:noFill/>
            <a:miter lim="800000"/>
            <a:headEnd/>
            <a:tailEnd/>
          </a:ln>
        </p:spPr>
      </p:pic>
      <p:pic>
        <p:nvPicPr>
          <p:cNvPr id="19465" name="Picture 7" descr="C:\Users\User\Documents\01 - Nano\01 - ANZACT 2010\Behav Pharma History\Pappenheimer, Skinner, Dews.JPG"/>
          <p:cNvPicPr>
            <a:picLocks noChangeAspect="1" noChangeArrowheads="1"/>
          </p:cNvPicPr>
          <p:nvPr/>
        </p:nvPicPr>
        <p:blipFill>
          <a:blip r:embed="rId9"/>
          <a:srcRect/>
          <a:stretch>
            <a:fillRect/>
          </a:stretch>
        </p:blipFill>
        <p:spPr bwMode="auto">
          <a:xfrm>
            <a:off x="5351463" y="4508500"/>
            <a:ext cx="2663825" cy="1835150"/>
          </a:xfrm>
          <a:prstGeom prst="rect">
            <a:avLst/>
          </a:prstGeom>
          <a:noFill/>
          <a:ln w="9525">
            <a:noFill/>
            <a:miter lim="800000"/>
            <a:headEnd/>
            <a:tailEnd/>
          </a:ln>
        </p:spPr>
      </p:pic>
      <p:pic>
        <p:nvPicPr>
          <p:cNvPr id="19466" name="Picture 12" descr="C:\Users\User\Documents\01 - ANZACT 2011\History of Functional Contextualism\stephen c pepper.jpg"/>
          <p:cNvPicPr>
            <a:picLocks noChangeAspect="1" noChangeArrowheads="1"/>
          </p:cNvPicPr>
          <p:nvPr/>
        </p:nvPicPr>
        <p:blipFill>
          <a:blip r:embed="rId10"/>
          <a:srcRect/>
          <a:stretch>
            <a:fillRect/>
          </a:stretch>
        </p:blipFill>
        <p:spPr bwMode="auto">
          <a:xfrm>
            <a:off x="1928813" y="3189288"/>
            <a:ext cx="1058862" cy="1341437"/>
          </a:xfrm>
          <a:prstGeom prst="rect">
            <a:avLst/>
          </a:prstGeom>
          <a:noFill/>
          <a:ln w="9525">
            <a:noFill/>
            <a:miter lim="800000"/>
            <a:headEnd/>
            <a:tailEnd/>
          </a:ln>
        </p:spPr>
      </p:pic>
      <p:sp>
        <p:nvSpPr>
          <p:cNvPr id="10" name="TextBox 9"/>
          <p:cNvSpPr txBox="1"/>
          <p:nvPr/>
        </p:nvSpPr>
        <p:spPr>
          <a:xfrm>
            <a:off x="454025" y="2913063"/>
            <a:ext cx="901700" cy="254000"/>
          </a:xfrm>
          <a:prstGeom prst="rect">
            <a:avLst/>
          </a:prstGeom>
          <a:noFill/>
        </p:spPr>
        <p:txBody>
          <a:bodyPr wrap="none">
            <a:spAutoFit/>
          </a:bodyPr>
          <a:lstStyle/>
          <a:p>
            <a:pPr fontAlgn="auto">
              <a:spcBef>
                <a:spcPts val="0"/>
              </a:spcBef>
              <a:spcAft>
                <a:spcPts val="0"/>
              </a:spcAft>
              <a:defRPr/>
            </a:pPr>
            <a:r>
              <a:rPr lang="en-AU" sz="1050" b="1" dirty="0">
                <a:latin typeface="+mn-lt"/>
              </a:rPr>
              <a:t>David Hume</a:t>
            </a:r>
          </a:p>
        </p:txBody>
      </p:sp>
      <p:sp>
        <p:nvSpPr>
          <p:cNvPr id="11" name="TextBox 10"/>
          <p:cNvSpPr txBox="1"/>
          <p:nvPr/>
        </p:nvSpPr>
        <p:spPr>
          <a:xfrm>
            <a:off x="1954213" y="2913063"/>
            <a:ext cx="841375" cy="261937"/>
          </a:xfrm>
          <a:prstGeom prst="rect">
            <a:avLst/>
          </a:prstGeom>
          <a:noFill/>
        </p:spPr>
        <p:txBody>
          <a:bodyPr wrap="none">
            <a:spAutoFit/>
          </a:bodyPr>
          <a:lstStyle/>
          <a:p>
            <a:pPr fontAlgn="auto">
              <a:spcBef>
                <a:spcPts val="0"/>
              </a:spcBef>
              <a:spcAft>
                <a:spcPts val="0"/>
              </a:spcAft>
              <a:defRPr/>
            </a:pPr>
            <a:r>
              <a:rPr lang="en-AU" sz="1050" b="1" dirty="0">
                <a:latin typeface="+mn-lt"/>
              </a:rPr>
              <a:t>Ernst Mach</a:t>
            </a:r>
          </a:p>
        </p:txBody>
      </p:sp>
      <p:sp>
        <p:nvSpPr>
          <p:cNvPr id="17" name="TextBox 16"/>
          <p:cNvSpPr txBox="1"/>
          <p:nvPr/>
        </p:nvSpPr>
        <p:spPr>
          <a:xfrm>
            <a:off x="3214688" y="4583113"/>
            <a:ext cx="1292225" cy="254000"/>
          </a:xfrm>
          <a:prstGeom prst="rect">
            <a:avLst/>
          </a:prstGeom>
          <a:noFill/>
        </p:spPr>
        <p:txBody>
          <a:bodyPr wrap="none">
            <a:spAutoFit/>
          </a:bodyPr>
          <a:lstStyle/>
          <a:p>
            <a:pPr fontAlgn="auto">
              <a:spcBef>
                <a:spcPts val="0"/>
              </a:spcBef>
              <a:spcAft>
                <a:spcPts val="0"/>
              </a:spcAft>
              <a:defRPr/>
            </a:pPr>
            <a:r>
              <a:rPr lang="en-AU" sz="1050" b="1" dirty="0">
                <a:latin typeface="+mn-lt"/>
              </a:rPr>
              <a:t>Linda Parrot Hayes</a:t>
            </a:r>
          </a:p>
        </p:txBody>
      </p:sp>
      <p:sp>
        <p:nvSpPr>
          <p:cNvPr id="18" name="TextBox 17"/>
          <p:cNvSpPr txBox="1"/>
          <p:nvPr/>
        </p:nvSpPr>
        <p:spPr>
          <a:xfrm>
            <a:off x="3341688" y="6475413"/>
            <a:ext cx="1554162" cy="254000"/>
          </a:xfrm>
          <a:prstGeom prst="rect">
            <a:avLst/>
          </a:prstGeom>
          <a:noFill/>
        </p:spPr>
        <p:txBody>
          <a:bodyPr wrap="none">
            <a:spAutoFit/>
          </a:bodyPr>
          <a:lstStyle/>
          <a:p>
            <a:pPr fontAlgn="auto">
              <a:spcBef>
                <a:spcPts val="0"/>
              </a:spcBef>
              <a:spcAft>
                <a:spcPts val="0"/>
              </a:spcAft>
              <a:defRPr/>
            </a:pPr>
            <a:r>
              <a:rPr lang="en-AU" sz="1050" b="1" dirty="0">
                <a:latin typeface="+mn-lt"/>
              </a:rPr>
              <a:t>Dermot Barnes-Holmes</a:t>
            </a:r>
          </a:p>
        </p:txBody>
      </p:sp>
      <p:sp>
        <p:nvSpPr>
          <p:cNvPr id="19" name="TextBox 18"/>
          <p:cNvSpPr txBox="1"/>
          <p:nvPr/>
        </p:nvSpPr>
        <p:spPr>
          <a:xfrm>
            <a:off x="3416300" y="2863850"/>
            <a:ext cx="812800" cy="254000"/>
          </a:xfrm>
          <a:prstGeom prst="rect">
            <a:avLst/>
          </a:prstGeom>
          <a:noFill/>
        </p:spPr>
        <p:txBody>
          <a:bodyPr wrap="none">
            <a:spAutoFit/>
          </a:bodyPr>
          <a:lstStyle/>
          <a:p>
            <a:pPr fontAlgn="auto">
              <a:spcBef>
                <a:spcPts val="0"/>
              </a:spcBef>
              <a:spcAft>
                <a:spcPts val="0"/>
              </a:spcAft>
              <a:defRPr/>
            </a:pPr>
            <a:r>
              <a:rPr lang="en-AU" sz="1050" b="1" dirty="0">
                <a:latin typeface="+mn-lt"/>
              </a:rPr>
              <a:t>BF Skinner</a:t>
            </a:r>
          </a:p>
        </p:txBody>
      </p:sp>
      <p:sp>
        <p:nvSpPr>
          <p:cNvPr id="20" name="TextBox 19"/>
          <p:cNvSpPr txBox="1"/>
          <p:nvPr/>
        </p:nvSpPr>
        <p:spPr>
          <a:xfrm>
            <a:off x="506413" y="4557713"/>
            <a:ext cx="849312" cy="254000"/>
          </a:xfrm>
          <a:prstGeom prst="rect">
            <a:avLst/>
          </a:prstGeom>
          <a:noFill/>
        </p:spPr>
        <p:txBody>
          <a:bodyPr wrap="none">
            <a:spAutoFit/>
          </a:bodyPr>
          <a:lstStyle/>
          <a:p>
            <a:pPr fontAlgn="auto">
              <a:spcBef>
                <a:spcPts val="0"/>
              </a:spcBef>
              <a:spcAft>
                <a:spcPts val="0"/>
              </a:spcAft>
              <a:defRPr/>
            </a:pPr>
            <a:r>
              <a:rPr lang="en-AU" sz="1050" b="1" dirty="0">
                <a:latin typeface="+mn-lt"/>
              </a:rPr>
              <a:t>Peter Dews</a:t>
            </a:r>
          </a:p>
        </p:txBody>
      </p:sp>
      <p:sp>
        <p:nvSpPr>
          <p:cNvPr id="21" name="TextBox 20"/>
          <p:cNvSpPr txBox="1"/>
          <p:nvPr/>
        </p:nvSpPr>
        <p:spPr>
          <a:xfrm>
            <a:off x="1887538" y="4592638"/>
            <a:ext cx="1141412" cy="254000"/>
          </a:xfrm>
          <a:prstGeom prst="rect">
            <a:avLst/>
          </a:prstGeom>
          <a:noFill/>
        </p:spPr>
        <p:txBody>
          <a:bodyPr wrap="none">
            <a:spAutoFit/>
          </a:bodyPr>
          <a:lstStyle/>
          <a:p>
            <a:pPr fontAlgn="auto">
              <a:spcBef>
                <a:spcPts val="0"/>
              </a:spcBef>
              <a:spcAft>
                <a:spcPts val="0"/>
              </a:spcAft>
              <a:defRPr/>
            </a:pPr>
            <a:r>
              <a:rPr lang="en-AU" sz="1050" b="1" dirty="0">
                <a:latin typeface="+mn-lt"/>
              </a:rPr>
              <a:t>Stephen  Pepper</a:t>
            </a:r>
          </a:p>
        </p:txBody>
      </p:sp>
      <p:sp>
        <p:nvSpPr>
          <p:cNvPr id="22" name="TextBox 21"/>
          <p:cNvSpPr txBox="1"/>
          <p:nvPr/>
        </p:nvSpPr>
        <p:spPr>
          <a:xfrm>
            <a:off x="534988" y="6454775"/>
            <a:ext cx="977900" cy="254000"/>
          </a:xfrm>
          <a:prstGeom prst="rect">
            <a:avLst/>
          </a:prstGeom>
          <a:noFill/>
        </p:spPr>
        <p:txBody>
          <a:bodyPr wrap="none">
            <a:spAutoFit/>
          </a:bodyPr>
          <a:lstStyle/>
          <a:p>
            <a:pPr fontAlgn="auto">
              <a:spcBef>
                <a:spcPts val="0"/>
              </a:spcBef>
              <a:spcAft>
                <a:spcPts val="0"/>
              </a:spcAft>
              <a:defRPr/>
            </a:pPr>
            <a:r>
              <a:rPr lang="en-AU" sz="1050" b="1" dirty="0">
                <a:latin typeface="+mn-lt"/>
              </a:rPr>
              <a:t>Steven Hayes</a:t>
            </a:r>
          </a:p>
        </p:txBody>
      </p:sp>
      <p:sp>
        <p:nvSpPr>
          <p:cNvPr id="23" name="TextBox 22"/>
          <p:cNvSpPr txBox="1"/>
          <p:nvPr/>
        </p:nvSpPr>
        <p:spPr>
          <a:xfrm>
            <a:off x="2022475" y="6475413"/>
            <a:ext cx="898525" cy="254000"/>
          </a:xfrm>
          <a:prstGeom prst="rect">
            <a:avLst/>
          </a:prstGeom>
          <a:noFill/>
        </p:spPr>
        <p:txBody>
          <a:bodyPr wrap="none">
            <a:spAutoFit/>
          </a:bodyPr>
          <a:lstStyle/>
          <a:p>
            <a:pPr fontAlgn="auto">
              <a:spcBef>
                <a:spcPts val="0"/>
              </a:spcBef>
              <a:spcAft>
                <a:spcPts val="0"/>
              </a:spcAft>
              <a:defRPr/>
            </a:pPr>
            <a:r>
              <a:rPr lang="en-AU" sz="1050" b="1" dirty="0">
                <a:latin typeface="+mn-lt"/>
              </a:rPr>
              <a:t>Kelly Wilson</a:t>
            </a:r>
          </a:p>
        </p:txBody>
      </p:sp>
      <p:sp>
        <p:nvSpPr>
          <p:cNvPr id="19476" name="TextBox 23"/>
          <p:cNvSpPr txBox="1">
            <a:spLocks noChangeArrowheads="1"/>
          </p:cNvSpPr>
          <p:nvPr/>
        </p:nvSpPr>
        <p:spPr bwMode="auto">
          <a:xfrm>
            <a:off x="5327650" y="6443663"/>
            <a:ext cx="2881313" cy="276225"/>
          </a:xfrm>
          <a:prstGeom prst="rect">
            <a:avLst/>
          </a:prstGeom>
          <a:noFill/>
          <a:ln w="9525">
            <a:noFill/>
            <a:miter lim="800000"/>
            <a:headEnd/>
            <a:tailEnd/>
          </a:ln>
        </p:spPr>
        <p:txBody>
          <a:bodyPr>
            <a:spAutoFit/>
          </a:bodyPr>
          <a:lstStyle/>
          <a:p>
            <a:r>
              <a:rPr lang="en-AU" sz="1200" b="1">
                <a:latin typeface="Corbel" pitchFamily="34" charset="0"/>
              </a:rPr>
              <a:t>JR Pappenheimer, BF Skinner, PB Dews</a:t>
            </a:r>
          </a:p>
        </p:txBody>
      </p:sp>
      <p:pic>
        <p:nvPicPr>
          <p:cNvPr id="19477" name="Picture 2"/>
          <p:cNvPicPr>
            <a:picLocks noChangeAspect="1" noChangeArrowheads="1"/>
          </p:cNvPicPr>
          <p:nvPr/>
        </p:nvPicPr>
        <p:blipFill>
          <a:blip r:embed="rId11"/>
          <a:srcRect/>
          <a:stretch>
            <a:fillRect/>
          </a:stretch>
        </p:blipFill>
        <p:spPr bwMode="auto">
          <a:xfrm>
            <a:off x="3513138" y="4992688"/>
            <a:ext cx="1149350" cy="1389062"/>
          </a:xfrm>
          <a:prstGeom prst="rect">
            <a:avLst/>
          </a:prstGeom>
          <a:noFill/>
          <a:ln w="9525">
            <a:noFill/>
            <a:miter lim="800000"/>
            <a:headEnd/>
            <a:tailEnd/>
          </a:ln>
        </p:spPr>
      </p:pic>
      <p:pic>
        <p:nvPicPr>
          <p:cNvPr id="19478" name="Picture 2" descr="http://www.childeimc.com/conference2013/images/speaker7.jpg"/>
          <p:cNvPicPr>
            <a:picLocks noChangeAspect="1" noChangeArrowheads="1"/>
          </p:cNvPicPr>
          <p:nvPr/>
        </p:nvPicPr>
        <p:blipFill>
          <a:blip r:embed="rId12"/>
          <a:srcRect/>
          <a:stretch>
            <a:fillRect/>
          </a:stretch>
        </p:blipFill>
        <p:spPr bwMode="auto">
          <a:xfrm>
            <a:off x="3341688" y="3189288"/>
            <a:ext cx="1036637" cy="1296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endParaRPr lang="en-AU"/>
          </a:p>
        </p:txBody>
      </p:sp>
      <p:pic>
        <p:nvPicPr>
          <p:cNvPr id="58370" name="Picture 2"/>
          <p:cNvPicPr>
            <a:picLocks noGrp="1" noChangeAspect="1" noChangeArrowheads="1"/>
          </p:cNvPicPr>
          <p:nvPr>
            <p:ph idx="4294967295"/>
          </p:nvPr>
        </p:nvPicPr>
        <p:blipFill>
          <a:blip r:embed="rId3"/>
          <a:srcRect/>
          <a:stretch>
            <a:fillRect/>
          </a:stretch>
        </p:blipFill>
        <p:spPr>
          <a:xfrm>
            <a:off x="0" y="0"/>
            <a:ext cx="9148763" cy="6858000"/>
          </a:xfrm>
        </p:spPr>
      </p:pic>
      <p:sp>
        <p:nvSpPr>
          <p:cNvPr id="4" name="Rectangle 3"/>
          <p:cNvSpPr/>
          <p:nvPr/>
        </p:nvSpPr>
        <p:spPr>
          <a:xfrm>
            <a:off x="5867400" y="2276475"/>
            <a:ext cx="3168650" cy="37449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152400"/>
            <a:ext cx="8435975" cy="1325563"/>
          </a:xfrm>
        </p:spPr>
        <p:txBody>
          <a:bodyPr/>
          <a:lstStyle/>
          <a:p>
            <a:pPr algn="ctr" eaLnBrk="1" fontAlgn="auto" hangingPunct="1">
              <a:spcAft>
                <a:spcPts val="0"/>
              </a:spcAft>
              <a:defRPr/>
            </a:pPr>
            <a:r>
              <a:rPr lang="en-AU" b="1" dirty="0" smtClean="0">
                <a:solidFill>
                  <a:schemeClr val="tx1"/>
                </a:solidFill>
              </a:rPr>
              <a:t>i.e. but… the “realness” of drugs, neurotransmitters etc ???</a:t>
            </a:r>
            <a:endParaRPr lang="en-AU" dirty="0">
              <a:solidFill>
                <a:schemeClr val="tx1"/>
              </a:solidFill>
            </a:endParaRPr>
          </a:p>
        </p:txBody>
      </p:sp>
      <p:sp>
        <p:nvSpPr>
          <p:cNvPr id="60418" name="Content Placeholder 2"/>
          <p:cNvSpPr>
            <a:spLocks noGrp="1"/>
          </p:cNvSpPr>
          <p:nvPr>
            <p:ph idx="4294967295"/>
          </p:nvPr>
        </p:nvSpPr>
        <p:spPr>
          <a:xfrm>
            <a:off x="900113" y="1700213"/>
            <a:ext cx="7291387" cy="4410075"/>
          </a:xfrm>
        </p:spPr>
        <p:txBody>
          <a:bodyPr/>
          <a:lstStyle/>
          <a:p>
            <a:pPr eaLnBrk="1" hangingPunct="1">
              <a:lnSpc>
                <a:spcPct val="80000"/>
              </a:lnSpc>
              <a:buFont typeface="Wingdings" pitchFamily="2" charset="2"/>
              <a:buNone/>
            </a:pPr>
            <a:r>
              <a:rPr lang="en-AU" sz="2400" b="1" smtClean="0">
                <a:solidFill>
                  <a:schemeClr val="tx1"/>
                </a:solidFill>
              </a:rPr>
              <a:t>Scientific laws... </a:t>
            </a:r>
            <a:r>
              <a:rPr lang="en-AU" sz="2400" b="1" i="1" smtClean="0">
                <a:solidFill>
                  <a:schemeClr val="tx1"/>
                </a:solidFill>
              </a:rPr>
              <a:t>specify or imply responses and consequences</a:t>
            </a:r>
            <a:r>
              <a:rPr lang="en-AU" sz="2400" b="1" smtClean="0">
                <a:solidFill>
                  <a:schemeClr val="tx1"/>
                </a:solidFill>
              </a:rPr>
              <a:t>.</a:t>
            </a:r>
          </a:p>
          <a:p>
            <a:pPr eaLnBrk="1" hangingPunct="1">
              <a:lnSpc>
                <a:spcPct val="80000"/>
              </a:lnSpc>
              <a:buFont typeface="Wingdings" pitchFamily="2" charset="2"/>
              <a:buNone/>
            </a:pPr>
            <a:r>
              <a:rPr lang="en-AU" sz="2400" b="1" smtClean="0">
                <a:solidFill>
                  <a:schemeClr val="tx1"/>
                </a:solidFill>
              </a:rPr>
              <a:t>They are not ... obeyed by nature but…by men that deal effectively with nature. </a:t>
            </a:r>
          </a:p>
          <a:p>
            <a:pPr eaLnBrk="1" hangingPunct="1">
              <a:lnSpc>
                <a:spcPct val="80000"/>
              </a:lnSpc>
              <a:buFont typeface="Wingdings" pitchFamily="2" charset="2"/>
              <a:buNone/>
            </a:pPr>
            <a:r>
              <a:rPr lang="en-AU" sz="2400" b="1" smtClean="0">
                <a:solidFill>
                  <a:schemeClr val="tx1"/>
                </a:solidFill>
              </a:rPr>
              <a:t>Laws of gravity do not govern the behavior of falling bodies…</a:t>
            </a:r>
          </a:p>
          <a:p>
            <a:pPr eaLnBrk="1" hangingPunct="1">
              <a:lnSpc>
                <a:spcPct val="80000"/>
              </a:lnSpc>
              <a:buFont typeface="Wingdings" pitchFamily="2" charset="2"/>
              <a:buNone/>
            </a:pPr>
            <a:r>
              <a:rPr lang="en-AU" sz="2400" b="1" smtClean="0">
                <a:solidFill>
                  <a:schemeClr val="tx1"/>
                </a:solidFill>
              </a:rPr>
              <a:t>… they govern those who correctly predict the position of falling bodies at given times. </a:t>
            </a:r>
          </a:p>
          <a:p>
            <a:pPr eaLnBrk="1" hangingPunct="1">
              <a:lnSpc>
                <a:spcPct val="80000"/>
              </a:lnSpc>
              <a:buFont typeface="Wingdings" pitchFamily="2" charset="2"/>
              <a:buNone/>
            </a:pPr>
            <a:r>
              <a:rPr lang="en-AU" sz="2400" b="1" smtClean="0">
                <a:solidFill>
                  <a:schemeClr val="tx1"/>
                </a:solidFill>
              </a:rPr>
              <a:t>(BF Skinner, 1969, p. 141)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1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endParaRPr lang="en-AU"/>
          </a:p>
        </p:txBody>
      </p:sp>
      <p:pic>
        <p:nvPicPr>
          <p:cNvPr id="62466" name="Picture 2"/>
          <p:cNvPicPr>
            <a:picLocks noGrp="1" noChangeAspect="1" noChangeArrowheads="1"/>
          </p:cNvPicPr>
          <p:nvPr>
            <p:ph idx="4294967295"/>
          </p:nvPr>
        </p:nvPicPr>
        <p:blipFill>
          <a:blip r:embed="rId3"/>
          <a:srcRect/>
          <a:stretch>
            <a:fillRect/>
          </a:stretch>
        </p:blipFill>
        <p:spPr>
          <a:xfrm>
            <a:off x="0" y="-26988"/>
            <a:ext cx="9148763" cy="6858001"/>
          </a:xfrm>
        </p:spPr>
      </p:pic>
      <p:sp>
        <p:nvSpPr>
          <p:cNvPr id="3" name="Rectangle 2"/>
          <p:cNvSpPr/>
          <p:nvPr/>
        </p:nvSpPr>
        <p:spPr>
          <a:xfrm>
            <a:off x="5883275" y="3573463"/>
            <a:ext cx="3152775" cy="24479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fontAlgn="auto" hangingPunct="1">
              <a:spcAft>
                <a:spcPts val="0"/>
              </a:spcAft>
              <a:defRPr/>
            </a:pPr>
            <a:r>
              <a:rPr lang="en-AU" sz="3200" b="1" smtClean="0">
                <a:solidFill>
                  <a:schemeClr val="tx1"/>
                </a:solidFill>
                <a:effectLst>
                  <a:outerShdw blurRad="38100" dist="38100" dir="2700000" algn="tl">
                    <a:srgbClr val="C0C0C0"/>
                  </a:outerShdw>
                </a:effectLst>
              </a:rPr>
              <a:t>Can we talk ontologically workably, and 	  not slip into ontological mechanism?</a:t>
            </a:r>
            <a:endParaRPr lang="en-AU" sz="3200" smtClean="0">
              <a:effectLst>
                <a:outerShdw blurRad="38100" dist="38100" dir="2700000" algn="tl">
                  <a:srgbClr val="C0C0C0"/>
                </a:outerShdw>
              </a:effectLst>
            </a:endParaRPr>
          </a:p>
        </p:txBody>
      </p:sp>
      <p:sp>
        <p:nvSpPr>
          <p:cNvPr id="64514" name="Content Placeholder 2"/>
          <p:cNvSpPr>
            <a:spLocks noGrp="1"/>
          </p:cNvSpPr>
          <p:nvPr>
            <p:ph idx="4294967295"/>
          </p:nvPr>
        </p:nvSpPr>
        <p:spPr>
          <a:xfrm>
            <a:off x="395288" y="2205038"/>
            <a:ext cx="8461375" cy="4276725"/>
          </a:xfrm>
        </p:spPr>
        <p:txBody>
          <a:bodyPr/>
          <a:lstStyle/>
          <a:p>
            <a:pPr marL="457200" indent="-457200" eaLnBrk="1" hangingPunct="1">
              <a:buFont typeface="Corbel" pitchFamily="34" charset="0"/>
              <a:buAutoNum type="arabicPeriod"/>
            </a:pPr>
            <a:r>
              <a:rPr lang="en-AU" sz="2400" b="1" smtClean="0">
                <a:solidFill>
                  <a:schemeClr val="tx1"/>
                </a:solidFill>
              </a:rPr>
              <a:t>Languaging “depression” / “SSRI” / “fMRI finding”</a:t>
            </a:r>
            <a:r>
              <a:rPr lang="en-AU" sz="2400" smtClean="0">
                <a:solidFill>
                  <a:schemeClr val="tx1"/>
                </a:solidFill>
              </a:rPr>
              <a:t> </a:t>
            </a:r>
            <a:r>
              <a:rPr lang="en-AU" sz="2400" b="1" smtClean="0">
                <a:solidFill>
                  <a:schemeClr val="tx1"/>
                </a:solidFill>
              </a:rPr>
              <a:t>can be</a:t>
            </a:r>
            <a:r>
              <a:rPr lang="en-AU" sz="2400" smtClean="0">
                <a:solidFill>
                  <a:schemeClr val="tx1"/>
                </a:solidFill>
              </a:rPr>
              <a:t> </a:t>
            </a:r>
            <a:r>
              <a:rPr lang="en-AU" sz="2400" b="1" smtClean="0">
                <a:solidFill>
                  <a:schemeClr val="tx1"/>
                </a:solidFill>
              </a:rPr>
              <a:t>continuous with observed response to instrument output</a:t>
            </a:r>
          </a:p>
          <a:p>
            <a:pPr marL="457200" indent="-457200" eaLnBrk="1" hangingPunct="1">
              <a:buFont typeface="Corbel" pitchFamily="34" charset="0"/>
              <a:buAutoNum type="arabicPeriod"/>
            </a:pPr>
            <a:endParaRPr lang="en-AU" sz="2400" b="1" smtClean="0">
              <a:solidFill>
                <a:schemeClr val="tx1"/>
              </a:solidFill>
            </a:endParaRPr>
          </a:p>
          <a:p>
            <a:pPr marL="457200" indent="-457200" eaLnBrk="1" hangingPunct="1">
              <a:buFont typeface="Corbel" pitchFamily="34" charset="0"/>
              <a:buAutoNum type="arabicPeriod"/>
            </a:pPr>
            <a:r>
              <a:rPr lang="en-AU" sz="2400" b="1" smtClean="0">
                <a:solidFill>
                  <a:schemeClr val="tx1"/>
                </a:solidFill>
              </a:rPr>
              <a:t>Saying “SSRI” etc may enhance precision, scope and depth of analysing contextually the behavior we see in relation to observed output </a:t>
            </a:r>
            <a:r>
              <a:rPr lang="en-AU" sz="2400" b="1" i="1" smtClean="0">
                <a:solidFill>
                  <a:schemeClr val="tx1"/>
                </a:solidFill>
              </a:rPr>
              <a:t>and</a:t>
            </a:r>
            <a:r>
              <a:rPr lang="en-AU" sz="2400" b="1" smtClean="0">
                <a:solidFill>
                  <a:schemeClr val="tx1"/>
                </a:solidFill>
              </a:rPr>
              <a:t> increase </a:t>
            </a:r>
            <a:r>
              <a:rPr lang="en-AU" sz="2400" b="1" u="sng" smtClean="0">
                <a:solidFill>
                  <a:schemeClr val="tx1"/>
                </a:solidFill>
              </a:rPr>
              <a:t>applicability</a:t>
            </a:r>
            <a:r>
              <a:rPr lang="en-AU" sz="2400" b="1" smtClean="0">
                <a:solidFill>
                  <a:schemeClr val="tx1"/>
                </a:solidFill>
              </a:rPr>
              <a:t> to other aspects </a:t>
            </a:r>
            <a:r>
              <a:rPr lang="en-AU" sz="2400" b="1" i="1" smtClean="0">
                <a:solidFill>
                  <a:schemeClr val="tx1"/>
                </a:solidFill>
              </a:rPr>
              <a:t>and</a:t>
            </a:r>
            <a:r>
              <a:rPr lang="en-AU" sz="2400" b="1" smtClean="0">
                <a:solidFill>
                  <a:schemeClr val="tx1"/>
                </a:solidFill>
              </a:rPr>
              <a:t> other fields of interest – i.e. success in workability</a:t>
            </a:r>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451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fontAlgn="auto" hangingPunct="1">
              <a:spcAft>
                <a:spcPts val="0"/>
              </a:spcAft>
              <a:defRPr/>
            </a:pPr>
            <a:r>
              <a:rPr lang="en-AU" sz="3200" b="1" smtClean="0">
                <a:solidFill>
                  <a:schemeClr val="tx1"/>
                </a:solidFill>
                <a:effectLst>
                  <a:outerShdw blurRad="38100" dist="38100" dir="2700000" algn="tl">
                    <a:srgbClr val="C0C0C0"/>
                  </a:outerShdw>
                </a:effectLst>
              </a:rPr>
              <a:t>Can we talk ontologically workably, and 	  not slip into ontological mechanism?</a:t>
            </a:r>
            <a:endParaRPr lang="en-AU" sz="3200" smtClean="0">
              <a:effectLst>
                <a:outerShdw blurRad="38100" dist="38100" dir="2700000" algn="tl">
                  <a:srgbClr val="C0C0C0"/>
                </a:outerShdw>
              </a:effectLst>
            </a:endParaRPr>
          </a:p>
        </p:txBody>
      </p:sp>
      <p:sp>
        <p:nvSpPr>
          <p:cNvPr id="66562" name="Content Placeholder 2"/>
          <p:cNvSpPr>
            <a:spLocks noGrp="1"/>
          </p:cNvSpPr>
          <p:nvPr>
            <p:ph idx="4294967295"/>
          </p:nvPr>
        </p:nvSpPr>
        <p:spPr>
          <a:xfrm>
            <a:off x="539750" y="1628775"/>
            <a:ext cx="8135938" cy="4895850"/>
          </a:xfrm>
        </p:spPr>
        <p:txBody>
          <a:bodyPr/>
          <a:lstStyle/>
          <a:p>
            <a:pPr marL="457200" indent="-457200" eaLnBrk="1" hangingPunct="1">
              <a:buFont typeface="Wingdings" pitchFamily="2" charset="2"/>
              <a:buAutoNum type="arabicPeriod" startAt="3"/>
            </a:pPr>
            <a:r>
              <a:rPr lang="en-AU" sz="2400" b="1" smtClean="0">
                <a:solidFill>
                  <a:schemeClr val="tx1"/>
                </a:solidFill>
              </a:rPr>
              <a:t>Naming “SSRI”</a:t>
            </a:r>
            <a:r>
              <a:rPr lang="en-AU" sz="2400" smtClean="0">
                <a:solidFill>
                  <a:schemeClr val="tx1"/>
                </a:solidFill>
              </a:rPr>
              <a:t> </a:t>
            </a:r>
            <a:r>
              <a:rPr lang="en-AU" sz="2400" b="1" smtClean="0">
                <a:solidFill>
                  <a:schemeClr val="tx1"/>
                </a:solidFill>
              </a:rPr>
              <a:t>ought not be confused with the crude constructs</a:t>
            </a:r>
            <a:r>
              <a:rPr lang="en-AU" sz="2400" smtClean="0">
                <a:solidFill>
                  <a:schemeClr val="tx1"/>
                </a:solidFill>
              </a:rPr>
              <a:t> </a:t>
            </a:r>
            <a:r>
              <a:rPr lang="en-AU" sz="2400" b="1" i="1" smtClean="0">
                <a:solidFill>
                  <a:schemeClr val="tx1"/>
                </a:solidFill>
              </a:rPr>
              <a:t>i.e. client, clinician or scientist behavior in a context</a:t>
            </a:r>
          </a:p>
          <a:p>
            <a:pPr marL="457200" indent="-457200" eaLnBrk="1" hangingPunct="1">
              <a:buFont typeface="Wingdings" pitchFamily="2" charset="2"/>
              <a:buAutoNum type="arabicPeriod" startAt="3"/>
            </a:pPr>
            <a:r>
              <a:rPr lang="en-AU" sz="2400" b="1" smtClean="0">
                <a:solidFill>
                  <a:schemeClr val="tx1"/>
                </a:solidFill>
              </a:rPr>
              <a:t>“depression” / “SSRI” / “fMRI finding” need not be given ontological validity</a:t>
            </a:r>
            <a:r>
              <a:rPr lang="en-AU" sz="2400" smtClean="0">
                <a:solidFill>
                  <a:schemeClr val="tx1"/>
                </a:solidFill>
              </a:rPr>
              <a:t>, </a:t>
            </a:r>
            <a:r>
              <a:rPr lang="en-AU" sz="2400" b="1" smtClean="0">
                <a:solidFill>
                  <a:schemeClr val="tx1"/>
                </a:solidFill>
              </a:rPr>
              <a:t>rather only effectiveness validity</a:t>
            </a:r>
            <a:endParaRPr lang="en-AU" sz="2400" smtClean="0">
              <a:solidFill>
                <a:schemeClr val="tx1"/>
              </a:solidFill>
            </a:endParaRPr>
          </a:p>
          <a:p>
            <a:pPr marL="457200" indent="-457200" eaLnBrk="1" hangingPunct="1">
              <a:buFont typeface="Wingdings" pitchFamily="2" charset="2"/>
              <a:buNone/>
            </a:pPr>
            <a:r>
              <a:rPr lang="en-AU" sz="2400" i="1" smtClean="0">
                <a:solidFill>
                  <a:schemeClr val="tx1"/>
                </a:solidFill>
              </a:rPr>
              <a:t>i.e. improving prediction and influence of client / clinician / scientist behavior with precision, scope and depth</a:t>
            </a:r>
          </a:p>
          <a:p>
            <a:pPr marL="457200" indent="-457200" eaLnBrk="1" hangingPunct="1">
              <a:buFont typeface="Wingdings" pitchFamily="2" charset="2"/>
              <a:buNone/>
            </a:pPr>
            <a:r>
              <a:rPr lang="en-AU" sz="2400" b="1" smtClean="0">
                <a:solidFill>
                  <a:schemeClr val="tx1"/>
                </a:solidFill>
              </a:rPr>
              <a:t>5. Divergence from the above will be superfluous or harmfully distracting….</a:t>
            </a:r>
          </a:p>
          <a:p>
            <a:pPr marL="457200" indent="-457200" eaLnBrk="1" hangingPunct="1">
              <a:buFont typeface="Wingdings" pitchFamily="2" charset="2"/>
              <a:buNone/>
            </a:pPr>
            <a:r>
              <a:rPr lang="en-AU" sz="2400" smtClean="0">
                <a:solidFill>
                  <a:schemeClr val="tx1"/>
                </a:solidFill>
                <a:sym typeface="Wingdings" pitchFamily="2" charset="2"/>
              </a:rPr>
              <a:t> </a:t>
            </a:r>
            <a:r>
              <a:rPr lang="en-AU" sz="2400" smtClean="0">
                <a:solidFill>
                  <a:schemeClr val="tx1"/>
                </a:solidFill>
              </a:rPr>
              <a:t>SEE ANATOMY OF AN EPIDEMIC… the </a:t>
            </a:r>
            <a:r>
              <a:rPr lang="en-AU" sz="2400" b="1" smtClean="0">
                <a:solidFill>
                  <a:schemeClr val="tx1"/>
                </a:solidFill>
              </a:rPr>
              <a:t>failure</a:t>
            </a:r>
            <a:r>
              <a:rPr lang="en-AU" sz="2400" smtClean="0">
                <a:solidFill>
                  <a:schemeClr val="tx1"/>
                </a:solidFill>
              </a:rPr>
              <a:t> </a:t>
            </a:r>
            <a:r>
              <a:rPr lang="en-AU" sz="2400" b="1" smtClean="0">
                <a:solidFill>
                  <a:schemeClr val="tx1"/>
                </a:solidFill>
              </a:rPr>
              <a:t>of DSM</a:t>
            </a:r>
            <a:r>
              <a:rPr lang="en-AU" sz="2400" smtClean="0">
                <a:solidFill>
                  <a:schemeClr val="tx1"/>
                </a:solidFill>
              </a:rPr>
              <a:t>… of neurochemical theories… the mainstream psychiatric field</a:t>
            </a:r>
            <a:endParaRPr lang="en-AU"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6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56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5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656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endParaRPr lang="en-AU"/>
          </a:p>
        </p:txBody>
      </p:sp>
      <p:pic>
        <p:nvPicPr>
          <p:cNvPr id="68610" name="Picture 2"/>
          <p:cNvPicPr>
            <a:picLocks noGrp="1" noChangeAspect="1" noChangeArrowheads="1"/>
          </p:cNvPicPr>
          <p:nvPr>
            <p:ph idx="4294967295"/>
          </p:nvPr>
        </p:nvPicPr>
        <p:blipFill>
          <a:blip r:embed="rId3"/>
          <a:srcRect/>
          <a:stretch>
            <a:fillRect/>
          </a:stretch>
        </p:blipFill>
        <p:spPr>
          <a:xfrm>
            <a:off x="0" y="0"/>
            <a:ext cx="9148763" cy="6858000"/>
          </a:xfrm>
        </p:spPr>
      </p:pic>
      <p:sp>
        <p:nvSpPr>
          <p:cNvPr id="3" name="Rectangle 2"/>
          <p:cNvSpPr/>
          <p:nvPr/>
        </p:nvSpPr>
        <p:spPr>
          <a:xfrm>
            <a:off x="5508625" y="1484313"/>
            <a:ext cx="3527425" cy="48244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AU" b="1" dirty="0" smtClean="0"/>
              <a:t>Pragmatism or “Realism” – a choice</a:t>
            </a:r>
            <a:endParaRPr lang="en-AU" b="1" dirty="0"/>
          </a:p>
        </p:txBody>
      </p:sp>
      <p:graphicFrame>
        <p:nvGraphicFramePr>
          <p:cNvPr id="100364" name="Group 12"/>
          <p:cNvGraphicFramePr>
            <a:graphicFrameLocks noGrp="1"/>
          </p:cNvGraphicFramePr>
          <p:nvPr>
            <p:ph idx="4294967295"/>
          </p:nvPr>
        </p:nvGraphicFramePr>
        <p:xfrm>
          <a:off x="250825" y="1268413"/>
          <a:ext cx="8785225" cy="5113338"/>
        </p:xfrm>
        <a:graphic>
          <a:graphicData uri="http://schemas.openxmlformats.org/drawingml/2006/table">
            <a:tbl>
              <a:tblPr/>
              <a:tblGrid>
                <a:gridCol w="4392613"/>
                <a:gridCol w="4392612"/>
              </a:tblGrid>
              <a:tr h="5113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chemeClr val="tx1"/>
                          </a:solidFill>
                          <a:effectLst/>
                          <a:latin typeface="Corbel" pitchFamily="34" charset="0"/>
                        </a:rPr>
                        <a:t>Monistic/holistic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chemeClr val="tx1"/>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err="1" smtClean="0">
                          <a:ln>
                            <a:noFill/>
                          </a:ln>
                          <a:solidFill>
                            <a:schemeClr val="tx1"/>
                          </a:solidFill>
                          <a:effectLst/>
                          <a:latin typeface="Corbel" pitchFamily="34" charset="0"/>
                        </a:rPr>
                        <a:t>Contextualistic</a:t>
                      </a:r>
                      <a:r>
                        <a:rPr kumimoji="0" lang="en-AU" sz="1800" b="1" i="1" u="none" strike="noStrike" cap="none" normalizeH="0" baseline="0" dirty="0" smtClean="0">
                          <a:ln>
                            <a:noFill/>
                          </a:ln>
                          <a:solidFill>
                            <a:schemeClr val="tx1"/>
                          </a:solidFill>
                          <a:effectLst/>
                          <a:latin typeface="Corbe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chemeClr val="tx1"/>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chemeClr val="tx1"/>
                          </a:solidFill>
                          <a:effectLst/>
                          <a:latin typeface="Corbel" pitchFamily="34" charset="0"/>
                        </a:rPr>
                        <a:t>Humility of only ever considering the work as something of use for a chosen purpose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chemeClr val="tx1"/>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chemeClr val="tx1"/>
                          </a:solidFill>
                          <a:effectLst/>
                          <a:latin typeface="Corbel" pitchFamily="34" charset="0"/>
                        </a:rPr>
                        <a:t>i.e. </a:t>
                      </a:r>
                      <a:r>
                        <a:rPr kumimoji="0" lang="en-AU" sz="1800" b="1" i="1" u="sng" strike="noStrike" cap="none" normalizeH="0" baseline="0" dirty="0" smtClean="0">
                          <a:ln>
                            <a:noFill/>
                          </a:ln>
                          <a:solidFill>
                            <a:schemeClr val="tx1"/>
                          </a:solidFill>
                          <a:effectLst/>
                          <a:latin typeface="Corbel" pitchFamily="34" charset="0"/>
                        </a:rPr>
                        <a:t>truth</a:t>
                      </a:r>
                      <a:r>
                        <a:rPr kumimoji="0" lang="en-AU" sz="1800" b="1" i="1" u="none" strike="noStrike" cap="none" normalizeH="0" baseline="0" dirty="0" smtClean="0">
                          <a:ln>
                            <a:noFill/>
                          </a:ln>
                          <a:solidFill>
                            <a:schemeClr val="tx1"/>
                          </a:solidFill>
                          <a:effectLst/>
                          <a:latin typeface="Corbel" pitchFamily="34" charset="0"/>
                        </a:rPr>
                        <a:t> is specifically defined as the </a:t>
                      </a:r>
                      <a:r>
                        <a:rPr kumimoji="0" lang="en-AU" sz="1800" b="1" i="1" u="sng" strike="noStrike" cap="none" normalizeH="0" baseline="0" dirty="0" smtClean="0">
                          <a:ln>
                            <a:noFill/>
                          </a:ln>
                          <a:solidFill>
                            <a:schemeClr val="tx1"/>
                          </a:solidFill>
                          <a:effectLst/>
                          <a:latin typeface="Corbel" pitchFamily="34" charset="0"/>
                        </a:rPr>
                        <a:t>usefulness</a:t>
                      </a:r>
                      <a:r>
                        <a:rPr kumimoji="0" lang="en-AU" sz="1800" b="1" i="1" u="none" strike="noStrike" cap="none" normalizeH="0" baseline="0" dirty="0" smtClean="0">
                          <a:ln>
                            <a:noFill/>
                          </a:ln>
                          <a:solidFill>
                            <a:schemeClr val="tx1"/>
                          </a:solidFill>
                          <a:effectLst/>
                          <a:latin typeface="Corbel" pitchFamily="34" charset="0"/>
                        </a:rPr>
                        <a:t> regarding prediction and influence, with precision, scope and depth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chemeClr val="tx1"/>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chemeClr val="tx1"/>
                          </a:solidFill>
                          <a:effectLst/>
                          <a:latin typeface="Corbel" pitchFamily="34" charset="0"/>
                        </a:rPr>
                        <a:t>Treatment / intervention utility of the strategy  is </a:t>
                      </a:r>
                      <a:r>
                        <a:rPr kumimoji="0" lang="en-AU" sz="1800" b="1" i="1" u="sng" strike="noStrike" cap="none" normalizeH="0" baseline="0" dirty="0" smtClean="0">
                          <a:ln>
                            <a:noFill/>
                          </a:ln>
                          <a:solidFill>
                            <a:schemeClr val="tx1"/>
                          </a:solidFill>
                          <a:effectLst/>
                          <a:latin typeface="Corbel" pitchFamily="34" charset="0"/>
                        </a:rPr>
                        <a:t>built in</a:t>
                      </a:r>
                      <a:r>
                        <a:rPr kumimoji="0" lang="en-AU" sz="1800" b="1" i="1" u="none" strike="noStrike" cap="none" normalizeH="0" baseline="0" dirty="0" smtClean="0">
                          <a:ln>
                            <a:noFill/>
                          </a:ln>
                          <a:solidFill>
                            <a:schemeClr val="tx1"/>
                          </a:solidFill>
                          <a:effectLst/>
                          <a:latin typeface="Corbel" pitchFamily="34" charset="0"/>
                        </a:rPr>
                        <a:t> to every aspect of the work; philosophy / basic science / clinical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chemeClr val="tx1"/>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chemeClr val="tx1"/>
                          </a:solidFill>
                          <a:effectLst/>
                          <a:latin typeface="Corbel" pitchFamily="34" charset="0"/>
                        </a:rPr>
                        <a:t>Values must guide the scientific approach</a:t>
                      </a:r>
                      <a:endParaRPr kumimoji="0" lang="en-US" sz="1800" b="1" i="1" u="none" strike="noStrike" cap="none" normalizeH="0" baseline="0" dirty="0" smtClean="0">
                        <a:ln>
                          <a:noFill/>
                        </a:ln>
                        <a:solidFill>
                          <a:schemeClr val="tx1"/>
                        </a:solidFill>
                        <a:effectLst/>
                        <a:latin typeface="Corbe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Dualistic/pluralistic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Mechanistic, non-</a:t>
                      </a:r>
                      <a:r>
                        <a:rPr kumimoji="0" lang="en-AU" sz="1800" b="1" i="1" u="none" strike="noStrike" cap="none" normalizeH="0" baseline="0" dirty="0" err="1" smtClean="0">
                          <a:ln>
                            <a:noFill/>
                          </a:ln>
                          <a:solidFill>
                            <a:srgbClr val="FFFFFF"/>
                          </a:solidFill>
                          <a:effectLst/>
                          <a:latin typeface="Corbel" pitchFamily="34" charset="0"/>
                        </a:rPr>
                        <a:t>contextualistic</a:t>
                      </a: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Nobility of discovery of the reality of the way the universe is truly constructed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i.e. </a:t>
                      </a:r>
                      <a:r>
                        <a:rPr kumimoji="0" lang="en-AU" sz="1800" b="1" i="1" u="sng" strike="noStrike" cap="none" normalizeH="0" baseline="0" dirty="0" smtClean="0">
                          <a:ln>
                            <a:noFill/>
                          </a:ln>
                          <a:solidFill>
                            <a:srgbClr val="FFFFFF"/>
                          </a:solidFill>
                          <a:effectLst/>
                          <a:latin typeface="Corbel" pitchFamily="34" charset="0"/>
                        </a:rPr>
                        <a:t>truth</a:t>
                      </a:r>
                      <a:r>
                        <a:rPr kumimoji="0" lang="en-AU" sz="1800" b="1" i="1" u="none" strike="noStrike" cap="none" normalizeH="0" baseline="0" dirty="0" smtClean="0">
                          <a:ln>
                            <a:noFill/>
                          </a:ln>
                          <a:solidFill>
                            <a:srgbClr val="FFFFFF"/>
                          </a:solidFill>
                          <a:effectLst/>
                          <a:latin typeface="Corbel" pitchFamily="34" charset="0"/>
                        </a:rPr>
                        <a:t> being assumed to be what things are </a:t>
                      </a:r>
                      <a:r>
                        <a:rPr kumimoji="0" lang="en-AU" sz="1800" b="1" i="1" u="sng" strike="noStrike" cap="none" normalizeH="0" baseline="0" dirty="0" smtClean="0">
                          <a:ln>
                            <a:noFill/>
                          </a:ln>
                          <a:solidFill>
                            <a:srgbClr val="FFFFFF"/>
                          </a:solidFill>
                          <a:effectLst/>
                          <a:latin typeface="Corbel" pitchFamily="34" charset="0"/>
                        </a:rPr>
                        <a:t>really like</a:t>
                      </a:r>
                      <a:r>
                        <a:rPr kumimoji="0" lang="en-AU" sz="1800" b="1" i="1" u="none" strike="noStrike" cap="none" normalizeH="0" baseline="0" dirty="0" smtClean="0">
                          <a:ln>
                            <a:noFill/>
                          </a:ln>
                          <a:solidFill>
                            <a:srgbClr val="FFFFFF"/>
                          </a:solidFill>
                          <a:effectLst/>
                          <a:latin typeface="Corbel" pitchFamily="34" charset="0"/>
                        </a:rPr>
                        <a:t>,  an ever more accurate correspondence to the reality of things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Treatment / intervention utility of the strategy is </a:t>
                      </a:r>
                      <a:r>
                        <a:rPr kumimoji="0" lang="en-AU" sz="1800" b="1" i="1" u="sng" strike="noStrike" cap="none" normalizeH="0" baseline="0" dirty="0" smtClean="0">
                          <a:ln>
                            <a:noFill/>
                          </a:ln>
                          <a:solidFill>
                            <a:srgbClr val="FFFFFF"/>
                          </a:solidFill>
                          <a:effectLst/>
                          <a:latin typeface="Corbel" pitchFamily="34" charset="0"/>
                        </a:rPr>
                        <a:t>a separate matter entirely</a:t>
                      </a:r>
                      <a:r>
                        <a:rPr kumimoji="0" lang="en-AU" sz="1800" b="1" i="1" u="none" strike="noStrike" cap="none" normalizeH="0" baseline="0" dirty="0" smtClean="0">
                          <a:ln>
                            <a:noFill/>
                          </a:ln>
                          <a:solidFill>
                            <a:srgbClr val="FFFFFF"/>
                          </a:solidFill>
                          <a:effectLst/>
                          <a:latin typeface="Corbel" pitchFamily="34" charset="0"/>
                        </a:rPr>
                        <a:t> requiring a subsequent research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800" b="1" i="1" u="none" strike="noStrike" cap="none" normalizeH="0" baseline="0" dirty="0" smtClean="0">
                        <a:ln>
                          <a:noFill/>
                        </a:ln>
                        <a:solidFill>
                          <a:srgbClr val="FFFFFF"/>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1" u="none" strike="noStrike" cap="none" normalizeH="0" baseline="0" dirty="0" smtClean="0">
                          <a:ln>
                            <a:noFill/>
                          </a:ln>
                          <a:solidFill>
                            <a:srgbClr val="FFFFFF"/>
                          </a:solidFill>
                          <a:effectLst/>
                          <a:latin typeface="Corbel" pitchFamily="34" charset="0"/>
                        </a:rPr>
                        <a:t>Values  not needed – this IS how things ARE</a:t>
                      </a:r>
                      <a:endParaRPr kumimoji="0" lang="en-AU" sz="1800" b="1" i="0" u="none" strike="noStrike" cap="none" normalizeH="0" baseline="0" dirty="0" smtClean="0">
                        <a:ln>
                          <a:noFill/>
                        </a:ln>
                        <a:solidFill>
                          <a:srgbClr val="FFFFFF"/>
                        </a:solidFill>
                        <a:effectLst/>
                        <a:latin typeface="Corbe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468313" y="549275"/>
            <a:ext cx="7920037" cy="5170488"/>
          </a:xfrm>
          <a:prstGeom prst="rect">
            <a:avLst/>
          </a:prstGeom>
          <a:noFill/>
          <a:ln w="9525">
            <a:noFill/>
            <a:miter lim="800000"/>
            <a:headEnd/>
            <a:tailEnd/>
          </a:ln>
        </p:spPr>
        <p:txBody>
          <a:bodyPr>
            <a:spAutoFit/>
          </a:bodyPr>
          <a:lstStyle/>
          <a:p>
            <a:pPr algn="ctr"/>
            <a:r>
              <a:rPr lang="en-AU" sz="6600" b="1">
                <a:latin typeface="Corbel" pitchFamily="34" charset="0"/>
              </a:rPr>
              <a:t>Contextual Medicine </a:t>
            </a:r>
          </a:p>
          <a:p>
            <a:pPr algn="ctr"/>
            <a:r>
              <a:rPr lang="en-AU" sz="6600" b="1">
                <a:latin typeface="Corbel" pitchFamily="34" charset="0"/>
              </a:rPr>
              <a:t>= </a:t>
            </a:r>
          </a:p>
          <a:p>
            <a:pPr algn="ctr"/>
            <a:r>
              <a:rPr lang="en-AU" sz="6600" b="1">
                <a:latin typeface="Corbel" pitchFamily="34" charset="0"/>
              </a:rPr>
              <a:t>consistent </a:t>
            </a:r>
          </a:p>
          <a:p>
            <a:pPr algn="ctr"/>
            <a:r>
              <a:rPr lang="en-AU" sz="6600" b="1">
                <a:latin typeface="Corbel" pitchFamily="34" charset="0"/>
              </a:rPr>
              <a:t>behavior / biology science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1223963"/>
          </a:xfrm>
        </p:spPr>
        <p:txBody>
          <a:bodyPr>
            <a:normAutofit fontScale="90000"/>
          </a:bodyPr>
          <a:lstStyle/>
          <a:p>
            <a:pPr eaLnBrk="1" fontAlgn="auto" hangingPunct="1">
              <a:spcAft>
                <a:spcPts val="0"/>
              </a:spcAft>
              <a:defRPr/>
            </a:pPr>
            <a:r>
              <a:rPr lang="en-AU" b="1" dirty="0" smtClean="0">
                <a:solidFill>
                  <a:schemeClr val="tx1"/>
                </a:solidFill>
              </a:rPr>
              <a:t>Contextual Behavioral </a:t>
            </a:r>
            <a:r>
              <a:rPr lang="en-AU" b="1" dirty="0">
                <a:solidFill>
                  <a:schemeClr val="tx1"/>
                </a:solidFill>
              </a:rPr>
              <a:t>Neuroscience</a:t>
            </a:r>
            <a:br>
              <a:rPr lang="en-AU" b="1" dirty="0">
                <a:solidFill>
                  <a:schemeClr val="tx1"/>
                </a:solidFill>
              </a:rPr>
            </a:br>
            <a:r>
              <a:rPr lang="en-AU" sz="1800" b="1" dirty="0">
                <a:solidFill>
                  <a:schemeClr val="tx1"/>
                </a:solidFill>
              </a:rPr>
              <a:t>Contextual Behavioral Science: Creating a science more adequate to the challenge of the human </a:t>
            </a:r>
            <a:r>
              <a:rPr lang="en-AU" sz="1800" b="1" dirty="0" smtClean="0">
                <a:solidFill>
                  <a:schemeClr val="tx1"/>
                </a:solidFill>
              </a:rPr>
              <a:t>condition. Hayes, Barnes-Holmes, Wilson JCBS 2012</a:t>
            </a:r>
            <a:r>
              <a:rPr lang="en-AU" b="1" dirty="0">
                <a:solidFill>
                  <a:schemeClr val="tx1"/>
                </a:solidFill>
              </a:rPr>
              <a:t/>
            </a:r>
            <a:br>
              <a:rPr lang="en-AU" b="1" dirty="0">
                <a:solidFill>
                  <a:schemeClr val="tx1"/>
                </a:solidFill>
              </a:rPr>
            </a:br>
            <a:r>
              <a:rPr lang="en-AU" b="1" dirty="0">
                <a:solidFill>
                  <a:schemeClr val="tx1"/>
                </a:solidFill>
              </a:rPr>
              <a:t> </a:t>
            </a:r>
          </a:p>
        </p:txBody>
      </p:sp>
      <p:sp>
        <p:nvSpPr>
          <p:cNvPr id="73730" name="Content Placeholder 2"/>
          <p:cNvSpPr>
            <a:spLocks noGrp="1"/>
          </p:cNvSpPr>
          <p:nvPr>
            <p:ph idx="1"/>
          </p:nvPr>
        </p:nvSpPr>
        <p:spPr>
          <a:xfrm>
            <a:off x="468313" y="1457325"/>
            <a:ext cx="8351837" cy="5400675"/>
          </a:xfrm>
        </p:spPr>
        <p:txBody>
          <a:bodyPr/>
          <a:lstStyle/>
          <a:p>
            <a:pPr marL="0" indent="0" eaLnBrk="1" hangingPunct="1">
              <a:lnSpc>
                <a:spcPct val="90000"/>
              </a:lnSpc>
              <a:buFont typeface="Wingdings" pitchFamily="2" charset="2"/>
              <a:buNone/>
            </a:pPr>
            <a:r>
              <a:rPr lang="en-AU" sz="1900" smtClean="0">
                <a:solidFill>
                  <a:schemeClr val="tx1"/>
                </a:solidFill>
              </a:rPr>
              <a:t>The material state of the brain is never by itself a scientifically adequate cause of psychological action; instead </a:t>
            </a:r>
            <a:r>
              <a:rPr lang="en-AU" sz="1900" b="1" smtClean="0">
                <a:solidFill>
                  <a:schemeClr val="tx1"/>
                </a:solidFill>
              </a:rPr>
              <a:t>neurobiological evidence relative to psychology </a:t>
            </a:r>
            <a:r>
              <a:rPr lang="en-AU" sz="1900" b="1" i="1" smtClean="0">
                <a:solidFill>
                  <a:schemeClr val="tx1"/>
                </a:solidFill>
              </a:rPr>
              <a:t>examines the depth of psychological accounts </a:t>
            </a:r>
            <a:r>
              <a:rPr lang="en-AU" sz="1900" b="1" smtClean="0">
                <a:solidFill>
                  <a:schemeClr val="tx1"/>
                </a:solidFill>
              </a:rPr>
              <a:t>and provides a larger scientific context for them.</a:t>
            </a:r>
            <a:r>
              <a:rPr lang="en-AU" sz="1900" smtClean="0">
                <a:solidFill>
                  <a:schemeClr val="tx1"/>
                </a:solidFill>
              </a:rPr>
              <a:t> If a behavioral event is understood in terms of history, context, and function, nothing should appear at the neurobiological level that contradicts that understanding. If it does, then the analysis fails because it has no depth. </a:t>
            </a:r>
          </a:p>
          <a:p>
            <a:pPr marL="0" indent="0" eaLnBrk="1" hangingPunct="1">
              <a:lnSpc>
                <a:spcPct val="90000"/>
              </a:lnSpc>
              <a:buFont typeface="Wingdings" pitchFamily="2" charset="2"/>
              <a:buNone/>
            </a:pPr>
            <a:r>
              <a:rPr lang="en-AU" sz="1900" smtClean="0">
                <a:solidFill>
                  <a:schemeClr val="tx1"/>
                </a:solidFill>
              </a:rPr>
              <a:t>If, conversely, </a:t>
            </a:r>
            <a:r>
              <a:rPr lang="en-AU" sz="1900" b="1" smtClean="0">
                <a:solidFill>
                  <a:schemeClr val="tx1"/>
                </a:solidFill>
              </a:rPr>
              <a:t>relations</a:t>
            </a:r>
            <a:r>
              <a:rPr lang="en-AU" sz="1900" smtClean="0">
                <a:solidFill>
                  <a:schemeClr val="tx1"/>
                </a:solidFill>
              </a:rPr>
              <a:t> between </a:t>
            </a:r>
            <a:r>
              <a:rPr lang="en-AU" sz="1900" b="1" smtClean="0">
                <a:solidFill>
                  <a:schemeClr val="tx1"/>
                </a:solidFill>
              </a:rPr>
              <a:t>precisely defined situated actions </a:t>
            </a:r>
            <a:r>
              <a:rPr lang="en-AU" sz="1900" smtClean="0">
                <a:solidFill>
                  <a:schemeClr val="tx1"/>
                </a:solidFill>
              </a:rPr>
              <a:t>and </a:t>
            </a:r>
            <a:r>
              <a:rPr lang="en-AU" sz="1900" b="1" smtClean="0">
                <a:solidFill>
                  <a:schemeClr val="tx1"/>
                </a:solidFill>
              </a:rPr>
              <a:t>neurobiology</a:t>
            </a:r>
            <a:r>
              <a:rPr lang="en-AU" sz="1900" smtClean="0">
                <a:solidFill>
                  <a:schemeClr val="tx1"/>
                </a:solidFill>
              </a:rPr>
              <a:t> are obtained then we have </a:t>
            </a:r>
            <a:r>
              <a:rPr lang="en-AU" sz="1900" i="1" smtClean="0">
                <a:solidFill>
                  <a:schemeClr val="tx1"/>
                </a:solidFill>
              </a:rPr>
              <a:t>increased our understanding of </a:t>
            </a:r>
            <a:r>
              <a:rPr lang="en-AU" sz="1900" i="1" u="sng" smtClean="0">
                <a:solidFill>
                  <a:schemeClr val="tx1"/>
                </a:solidFill>
              </a:rPr>
              <a:t>neurobiology and of behavior</a:t>
            </a:r>
            <a:r>
              <a:rPr lang="en-AU" sz="1900" smtClean="0">
                <a:solidFill>
                  <a:schemeClr val="tx1"/>
                </a:solidFill>
              </a:rPr>
              <a:t>, because all of the factors of history, context, and function known to be important at the behavioral level can now inform our understanding of how the brain develops and functions. </a:t>
            </a:r>
          </a:p>
          <a:p>
            <a:pPr marL="0" indent="0" eaLnBrk="1" hangingPunct="1">
              <a:lnSpc>
                <a:spcPct val="90000"/>
              </a:lnSpc>
              <a:buFont typeface="Wingdings" pitchFamily="2" charset="2"/>
              <a:buNone/>
            </a:pPr>
            <a:r>
              <a:rPr lang="en-AU" sz="1900" b="1" smtClean="0">
                <a:solidFill>
                  <a:schemeClr val="tx1"/>
                </a:solidFill>
              </a:rPr>
              <a:t>As neurobiological evidence grows </a:t>
            </a:r>
            <a:r>
              <a:rPr lang="en-AU" sz="1900" smtClean="0">
                <a:solidFill>
                  <a:schemeClr val="tx1"/>
                </a:solidFill>
              </a:rPr>
              <a:t>based on more adequate behavioral and contextual knowledge, the </a:t>
            </a:r>
            <a:r>
              <a:rPr lang="en-AU" sz="1900" b="1" smtClean="0">
                <a:solidFill>
                  <a:schemeClr val="tx1"/>
                </a:solidFill>
              </a:rPr>
              <a:t>implications for behavioral science of neurobiological knowledge grow </a:t>
            </a:r>
            <a:r>
              <a:rPr lang="en-AU" sz="1900" smtClean="0">
                <a:solidFill>
                  <a:schemeClr val="tx1"/>
                </a:solidFill>
              </a:rPr>
              <a:t>as well. For example, knowledge of contextual effects on brain functioning can later allow neurobiologists to provide additional clues to behavioral scientists about the possible contextual factors involved in complex performances that are not yet well understood at the psychological level, based of patterns of neurobiological responding.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1187450" y="836613"/>
            <a:ext cx="5943600" cy="3886200"/>
          </a:xfrm>
        </p:spPr>
        <p:txBody>
          <a:bodyPr/>
          <a:lstStyle/>
          <a:p>
            <a:pPr marL="0" indent="0" eaLnBrk="1" hangingPunct="1">
              <a:buFont typeface="Wingdings" pitchFamily="2" charset="2"/>
              <a:buNone/>
            </a:pPr>
            <a:r>
              <a:rPr lang="en-AU" sz="5400" b="1" smtClean="0">
                <a:solidFill>
                  <a:schemeClr val="tx1"/>
                </a:solidFill>
              </a:rPr>
              <a:t>PROGRESS </a:t>
            </a:r>
          </a:p>
          <a:p>
            <a:pPr marL="0" indent="0" eaLnBrk="1" hangingPunct="1">
              <a:buFont typeface="Wingdings" pitchFamily="2" charset="2"/>
              <a:buNone/>
            </a:pPr>
            <a:r>
              <a:rPr lang="en-AU" sz="5400" b="1" smtClean="0">
                <a:solidFill>
                  <a:schemeClr val="tx1"/>
                </a:solidFill>
              </a:rPr>
              <a:t>IN BASIC </a:t>
            </a:r>
          </a:p>
          <a:p>
            <a:pPr marL="0" indent="0" eaLnBrk="1" hangingPunct="1">
              <a:buFont typeface="Wingdings" pitchFamily="2" charset="2"/>
              <a:buNone/>
            </a:pPr>
            <a:r>
              <a:rPr lang="en-AU" sz="5400" b="1" smtClean="0">
                <a:solidFill>
                  <a:schemeClr val="tx1"/>
                </a:solidFill>
              </a:rPr>
              <a:t>CONTEXTUAL BEHAVIORAL NEUROSCIENCE?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sz="3200" b="1" dirty="0">
                <a:solidFill>
                  <a:prstClr val="black"/>
                </a:solidFill>
                <a:effectLst>
                  <a:outerShdw blurRad="127000" algn="ctr" rotWithShape="0">
                    <a:prstClr val="white">
                      <a:alpha val="50000"/>
                    </a:prstClr>
                  </a:outerShdw>
                </a:effectLst>
              </a:rPr>
              <a:t>(FUNCTIONAL) CONTEXTUAL MEDICINE</a:t>
            </a:r>
            <a:br>
              <a:rPr lang="en-AU" sz="3200" b="1" dirty="0">
                <a:solidFill>
                  <a:prstClr val="black"/>
                </a:solidFill>
                <a:effectLst>
                  <a:outerShdw blurRad="127000" algn="ctr" rotWithShape="0">
                    <a:prstClr val="white">
                      <a:alpha val="50000"/>
                    </a:prstClr>
                  </a:outerShdw>
                </a:effectLst>
              </a:rPr>
            </a:br>
            <a:r>
              <a:rPr lang="en-AU" sz="3200" b="1" dirty="0">
                <a:solidFill>
                  <a:prstClr val="black"/>
                </a:solidFill>
                <a:effectLst>
                  <a:outerShdw blurRad="127000" algn="ctr" rotWithShape="0">
                    <a:prstClr val="white">
                      <a:alpha val="50000"/>
                    </a:prstClr>
                  </a:outerShdw>
                </a:effectLst>
              </a:rPr>
              <a:t>- strategy, history, purpose, progress</a:t>
            </a:r>
            <a:endParaRPr lang="en-AU" dirty="0"/>
          </a:p>
        </p:txBody>
      </p:sp>
      <p:pic>
        <p:nvPicPr>
          <p:cNvPr id="21506" name="Picture 2"/>
          <p:cNvPicPr>
            <a:picLocks noChangeAspect="1" noChangeArrowheads="1"/>
          </p:cNvPicPr>
          <p:nvPr/>
        </p:nvPicPr>
        <p:blipFill>
          <a:blip r:embed="rId3"/>
          <a:srcRect/>
          <a:stretch>
            <a:fillRect/>
          </a:stretch>
        </p:blipFill>
        <p:spPr bwMode="auto">
          <a:xfrm>
            <a:off x="658813" y="1492250"/>
            <a:ext cx="1897062" cy="2368550"/>
          </a:xfrm>
          <a:prstGeom prst="rect">
            <a:avLst/>
          </a:prstGeom>
          <a:noFill/>
          <a:ln w="9525">
            <a:noFill/>
            <a:miter lim="800000"/>
            <a:headEnd/>
            <a:tailEnd/>
          </a:ln>
        </p:spPr>
      </p:pic>
      <p:pic>
        <p:nvPicPr>
          <p:cNvPr id="21507" name="Picture 3"/>
          <p:cNvPicPr>
            <a:picLocks noGrp="1" noChangeAspect="1" noChangeArrowheads="1"/>
          </p:cNvPicPr>
          <p:nvPr>
            <p:ph idx="1"/>
          </p:nvPr>
        </p:nvPicPr>
        <p:blipFill>
          <a:blip r:embed="rId4"/>
          <a:srcRect/>
          <a:stretch>
            <a:fillRect/>
          </a:stretch>
        </p:blipFill>
        <p:spPr>
          <a:xfrm>
            <a:off x="3276600" y="1427163"/>
            <a:ext cx="1808163" cy="2500312"/>
          </a:xfrm>
        </p:spPr>
      </p:pic>
      <p:pic>
        <p:nvPicPr>
          <p:cNvPr id="21508" name="Picture 5" descr="Michael Schlund"/>
          <p:cNvPicPr>
            <a:picLocks noChangeAspect="1" noChangeArrowheads="1"/>
          </p:cNvPicPr>
          <p:nvPr/>
        </p:nvPicPr>
        <p:blipFill>
          <a:blip r:embed="rId5"/>
          <a:srcRect/>
          <a:stretch>
            <a:fillRect/>
          </a:stretch>
        </p:blipFill>
        <p:spPr bwMode="auto">
          <a:xfrm>
            <a:off x="5651500" y="1700213"/>
            <a:ext cx="2160588" cy="2160587"/>
          </a:xfrm>
          <a:prstGeom prst="rect">
            <a:avLst/>
          </a:prstGeom>
          <a:noFill/>
          <a:ln w="9525">
            <a:noFill/>
            <a:miter lim="800000"/>
            <a:headEnd/>
            <a:tailEnd/>
          </a:ln>
        </p:spPr>
      </p:pic>
      <p:pic>
        <p:nvPicPr>
          <p:cNvPr id="21509" name="Picture 8"/>
          <p:cNvPicPr>
            <a:picLocks noChangeAspect="1" noChangeArrowheads="1"/>
          </p:cNvPicPr>
          <p:nvPr/>
        </p:nvPicPr>
        <p:blipFill>
          <a:blip r:embed="rId6"/>
          <a:srcRect/>
          <a:stretch>
            <a:fillRect/>
          </a:stretch>
        </p:blipFill>
        <p:spPr bwMode="auto">
          <a:xfrm>
            <a:off x="3059113" y="4386263"/>
            <a:ext cx="2736850" cy="1890712"/>
          </a:xfrm>
          <a:prstGeom prst="rect">
            <a:avLst/>
          </a:prstGeom>
          <a:noFill/>
          <a:ln w="9525">
            <a:noFill/>
            <a:miter lim="800000"/>
            <a:headEnd/>
            <a:tailEnd/>
          </a:ln>
        </p:spPr>
      </p:pic>
      <p:pic>
        <p:nvPicPr>
          <p:cNvPr id="21510" name="Picture 9"/>
          <p:cNvPicPr>
            <a:picLocks noChangeAspect="1" noChangeArrowheads="1"/>
          </p:cNvPicPr>
          <p:nvPr/>
        </p:nvPicPr>
        <p:blipFill>
          <a:blip r:embed="rId7"/>
          <a:srcRect/>
          <a:stretch>
            <a:fillRect/>
          </a:stretch>
        </p:blipFill>
        <p:spPr bwMode="auto">
          <a:xfrm>
            <a:off x="6513513" y="4349750"/>
            <a:ext cx="1327150" cy="1927225"/>
          </a:xfrm>
          <a:prstGeom prst="rect">
            <a:avLst/>
          </a:prstGeom>
          <a:noFill/>
          <a:ln w="9525">
            <a:noFill/>
            <a:miter lim="800000"/>
            <a:headEnd/>
            <a:tailEnd/>
          </a:ln>
        </p:spPr>
      </p:pic>
      <p:pic>
        <p:nvPicPr>
          <p:cNvPr id="21511" name="Picture 12"/>
          <p:cNvPicPr>
            <a:picLocks noChangeAspect="1" noChangeArrowheads="1"/>
          </p:cNvPicPr>
          <p:nvPr/>
        </p:nvPicPr>
        <p:blipFill>
          <a:blip r:embed="rId8"/>
          <a:srcRect/>
          <a:stretch>
            <a:fillRect/>
          </a:stretch>
        </p:blipFill>
        <p:spPr bwMode="auto">
          <a:xfrm>
            <a:off x="709613" y="4322763"/>
            <a:ext cx="1633537" cy="2016125"/>
          </a:xfrm>
          <a:prstGeom prst="rect">
            <a:avLst/>
          </a:prstGeom>
          <a:noFill/>
          <a:ln w="9525">
            <a:noFill/>
            <a:miter lim="800000"/>
            <a:headEnd/>
            <a:tailEnd/>
          </a:ln>
        </p:spPr>
      </p:pic>
      <p:sp>
        <p:nvSpPr>
          <p:cNvPr id="21512" name="TextBox 8"/>
          <p:cNvSpPr txBox="1">
            <a:spLocks noChangeArrowheads="1"/>
          </p:cNvSpPr>
          <p:nvPr/>
        </p:nvSpPr>
        <p:spPr bwMode="auto">
          <a:xfrm>
            <a:off x="1006475" y="3933825"/>
            <a:ext cx="1389063" cy="307975"/>
          </a:xfrm>
          <a:prstGeom prst="rect">
            <a:avLst/>
          </a:prstGeom>
          <a:noFill/>
          <a:ln w="9525">
            <a:noFill/>
            <a:miter lim="800000"/>
            <a:headEnd/>
            <a:tailEnd/>
          </a:ln>
        </p:spPr>
        <p:txBody>
          <a:bodyPr wrap="none">
            <a:spAutoFit/>
          </a:bodyPr>
          <a:lstStyle/>
          <a:p>
            <a:r>
              <a:rPr lang="en-AU" sz="1400" b="1">
                <a:latin typeface="Corbel" pitchFamily="34" charset="0"/>
              </a:rPr>
              <a:t>Simon Dymond</a:t>
            </a:r>
          </a:p>
        </p:txBody>
      </p:sp>
      <p:sp>
        <p:nvSpPr>
          <p:cNvPr id="21513" name="TextBox 9"/>
          <p:cNvSpPr txBox="1">
            <a:spLocks noChangeArrowheads="1"/>
          </p:cNvSpPr>
          <p:nvPr/>
        </p:nvSpPr>
        <p:spPr bwMode="auto">
          <a:xfrm>
            <a:off x="3606800" y="4005263"/>
            <a:ext cx="1333500" cy="307975"/>
          </a:xfrm>
          <a:prstGeom prst="rect">
            <a:avLst/>
          </a:prstGeom>
          <a:noFill/>
          <a:ln w="9525">
            <a:noFill/>
            <a:miter lim="800000"/>
            <a:headEnd/>
            <a:tailEnd/>
          </a:ln>
        </p:spPr>
        <p:txBody>
          <a:bodyPr wrap="none">
            <a:spAutoFit/>
          </a:bodyPr>
          <a:lstStyle/>
          <a:p>
            <a:r>
              <a:rPr lang="en-AU" sz="1400" b="1">
                <a:latin typeface="Corbel" pitchFamily="34" charset="0"/>
              </a:rPr>
              <a:t>Robert Whelan</a:t>
            </a:r>
          </a:p>
        </p:txBody>
      </p:sp>
      <p:sp>
        <p:nvSpPr>
          <p:cNvPr id="21514" name="TextBox 10"/>
          <p:cNvSpPr txBox="1">
            <a:spLocks noChangeArrowheads="1"/>
          </p:cNvSpPr>
          <p:nvPr/>
        </p:nvSpPr>
        <p:spPr bwMode="auto">
          <a:xfrm>
            <a:off x="6227763" y="3933825"/>
            <a:ext cx="1446212" cy="306388"/>
          </a:xfrm>
          <a:prstGeom prst="rect">
            <a:avLst/>
          </a:prstGeom>
          <a:noFill/>
          <a:ln w="9525">
            <a:noFill/>
            <a:miter lim="800000"/>
            <a:headEnd/>
            <a:tailEnd/>
          </a:ln>
        </p:spPr>
        <p:txBody>
          <a:bodyPr wrap="none">
            <a:spAutoFit/>
          </a:bodyPr>
          <a:lstStyle/>
          <a:p>
            <a:r>
              <a:rPr lang="en-AU" sz="1400" b="1">
                <a:latin typeface="Corbel" pitchFamily="34" charset="0"/>
              </a:rPr>
              <a:t>Michael Schlund</a:t>
            </a:r>
          </a:p>
        </p:txBody>
      </p:sp>
      <p:sp>
        <p:nvSpPr>
          <p:cNvPr id="21515" name="TextBox 11"/>
          <p:cNvSpPr txBox="1">
            <a:spLocks noChangeArrowheads="1"/>
          </p:cNvSpPr>
          <p:nvPr/>
        </p:nvSpPr>
        <p:spPr bwMode="auto">
          <a:xfrm>
            <a:off x="1025525" y="6364288"/>
            <a:ext cx="1117600" cy="306387"/>
          </a:xfrm>
          <a:prstGeom prst="rect">
            <a:avLst/>
          </a:prstGeom>
          <a:noFill/>
          <a:ln w="9525">
            <a:noFill/>
            <a:miter lim="800000"/>
            <a:headEnd/>
            <a:tailEnd/>
          </a:ln>
        </p:spPr>
        <p:txBody>
          <a:bodyPr wrap="none">
            <a:spAutoFit/>
          </a:bodyPr>
          <a:lstStyle/>
          <a:p>
            <a:r>
              <a:rPr lang="en-AU" sz="1400" b="1">
                <a:latin typeface="Corbel" pitchFamily="34" charset="0"/>
              </a:rPr>
              <a:t>David Healy</a:t>
            </a:r>
          </a:p>
        </p:txBody>
      </p:sp>
      <p:sp>
        <p:nvSpPr>
          <p:cNvPr id="21516" name="TextBox 13"/>
          <p:cNvSpPr txBox="1">
            <a:spLocks noChangeArrowheads="1"/>
          </p:cNvSpPr>
          <p:nvPr/>
        </p:nvSpPr>
        <p:spPr bwMode="auto">
          <a:xfrm>
            <a:off x="6645275" y="6338888"/>
            <a:ext cx="1065213" cy="307975"/>
          </a:xfrm>
          <a:prstGeom prst="rect">
            <a:avLst/>
          </a:prstGeom>
          <a:noFill/>
          <a:ln w="9525">
            <a:noFill/>
            <a:miter lim="800000"/>
            <a:headEnd/>
            <a:tailEnd/>
          </a:ln>
        </p:spPr>
        <p:txBody>
          <a:bodyPr wrap="none">
            <a:spAutoFit/>
          </a:bodyPr>
          <a:lstStyle/>
          <a:p>
            <a:r>
              <a:rPr lang="en-AU" sz="1400" b="1">
                <a:latin typeface="Corbel" pitchFamily="34" charset="0"/>
              </a:rPr>
              <a:t>Alan Poling</a:t>
            </a:r>
          </a:p>
        </p:txBody>
      </p:sp>
      <p:sp>
        <p:nvSpPr>
          <p:cNvPr id="21517" name="TextBox 14"/>
          <p:cNvSpPr txBox="1">
            <a:spLocks noChangeArrowheads="1"/>
          </p:cNvSpPr>
          <p:nvPr/>
        </p:nvSpPr>
        <p:spPr bwMode="auto">
          <a:xfrm>
            <a:off x="2771775" y="6338888"/>
            <a:ext cx="3240088" cy="307975"/>
          </a:xfrm>
          <a:prstGeom prst="rect">
            <a:avLst/>
          </a:prstGeom>
          <a:noFill/>
          <a:ln w="9525">
            <a:noFill/>
            <a:miter lim="800000"/>
            <a:headEnd/>
            <a:tailEnd/>
          </a:ln>
        </p:spPr>
        <p:txBody>
          <a:bodyPr>
            <a:spAutoFit/>
          </a:bodyPr>
          <a:lstStyle/>
          <a:p>
            <a:r>
              <a:rPr lang="en-AU" sz="1400" b="1">
                <a:latin typeface="Corbel" pitchFamily="34" charset="0"/>
              </a:rPr>
              <a:t>JR Pappenheimer, BF Skinner, PB Dews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5650"/>
          </a:xfrm>
        </p:spPr>
        <p:txBody>
          <a:bodyPr/>
          <a:lstStyle/>
          <a:p>
            <a:pPr eaLnBrk="1" fontAlgn="auto" hangingPunct="1">
              <a:spcAft>
                <a:spcPts val="0"/>
              </a:spcAft>
              <a:defRPr/>
            </a:pPr>
            <a:r>
              <a:rPr lang="en-AU" b="1" dirty="0" smtClean="0">
                <a:solidFill>
                  <a:schemeClr val="tx1"/>
                </a:solidFill>
              </a:rPr>
              <a:t>Michael Schlund publications 2011-13</a:t>
            </a:r>
            <a:endParaRPr lang="en-AU" b="1" dirty="0">
              <a:solidFill>
                <a:schemeClr val="tx1"/>
              </a:solidFill>
            </a:endParaRPr>
          </a:p>
        </p:txBody>
      </p:sp>
      <p:pic>
        <p:nvPicPr>
          <p:cNvPr id="76802" name="Picture 3"/>
          <p:cNvPicPr>
            <a:picLocks noGrp="1" noChangeAspect="1" noChangeArrowheads="1"/>
          </p:cNvPicPr>
          <p:nvPr>
            <p:ph idx="1"/>
          </p:nvPr>
        </p:nvPicPr>
        <p:blipFill>
          <a:blip r:embed="rId2"/>
          <a:srcRect/>
          <a:stretch>
            <a:fillRect/>
          </a:stretch>
        </p:blipFill>
        <p:spPr>
          <a:xfrm>
            <a:off x="971550" y="981075"/>
            <a:ext cx="7026275" cy="55673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a:solidFill>
                  <a:prstClr val="black"/>
                </a:solidFill>
                <a:effectLst>
                  <a:outerShdw blurRad="127000" algn="ctr" rotWithShape="0">
                    <a:prstClr val="white">
                      <a:alpha val="50000"/>
                    </a:prstClr>
                  </a:outerShdw>
                </a:effectLst>
              </a:rPr>
              <a:t>Michael Schlund </a:t>
            </a:r>
            <a:r>
              <a:rPr lang="en-AU" b="1" dirty="0" smtClean="0">
                <a:solidFill>
                  <a:prstClr val="black"/>
                </a:solidFill>
                <a:effectLst>
                  <a:outerShdw blurRad="127000" algn="ctr" rotWithShape="0">
                    <a:prstClr val="white">
                      <a:alpha val="50000"/>
                    </a:prstClr>
                  </a:outerShdw>
                </a:effectLst>
              </a:rPr>
              <a:t>publications 2008-10</a:t>
            </a:r>
            <a:endParaRPr lang="en-AU" dirty="0"/>
          </a:p>
        </p:txBody>
      </p:sp>
      <p:pic>
        <p:nvPicPr>
          <p:cNvPr id="77826" name="Picture 2"/>
          <p:cNvPicPr>
            <a:picLocks noGrp="1" noChangeAspect="1" noChangeArrowheads="1"/>
          </p:cNvPicPr>
          <p:nvPr>
            <p:ph idx="1"/>
          </p:nvPr>
        </p:nvPicPr>
        <p:blipFill>
          <a:blip r:embed="rId2"/>
          <a:srcRect/>
          <a:stretch>
            <a:fillRect/>
          </a:stretch>
        </p:blipFill>
        <p:spPr>
          <a:xfrm>
            <a:off x="614363" y="1484313"/>
            <a:ext cx="7970837" cy="482441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675"/>
          </a:xfrm>
        </p:spPr>
        <p:txBody>
          <a:bodyPr/>
          <a:lstStyle/>
          <a:p>
            <a:pPr eaLnBrk="1" fontAlgn="auto" hangingPunct="1">
              <a:spcAft>
                <a:spcPts val="0"/>
              </a:spcAft>
              <a:defRPr/>
            </a:pPr>
            <a:r>
              <a:rPr lang="en-AU" b="1" dirty="0" smtClean="0">
                <a:solidFill>
                  <a:schemeClr val="tx1"/>
                </a:solidFill>
              </a:rPr>
              <a:t>Robert Whelan publications 2013</a:t>
            </a:r>
            <a:endParaRPr lang="en-AU" b="1" dirty="0">
              <a:solidFill>
                <a:schemeClr val="tx1"/>
              </a:solidFill>
            </a:endParaRPr>
          </a:p>
        </p:txBody>
      </p:sp>
      <p:sp>
        <p:nvSpPr>
          <p:cNvPr id="78850" name="Content Placeholder 2"/>
          <p:cNvSpPr>
            <a:spLocks noGrp="1"/>
          </p:cNvSpPr>
          <p:nvPr>
            <p:ph idx="1"/>
          </p:nvPr>
        </p:nvSpPr>
        <p:spPr>
          <a:xfrm>
            <a:off x="684213" y="1052513"/>
            <a:ext cx="7488237" cy="5256212"/>
          </a:xfrm>
        </p:spPr>
        <p:txBody>
          <a:bodyPr/>
          <a:lstStyle/>
          <a:p>
            <a:pPr marL="0" indent="0" eaLnBrk="1" hangingPunct="1">
              <a:lnSpc>
                <a:spcPct val="80000"/>
              </a:lnSpc>
              <a:buFont typeface="Wingdings" pitchFamily="2" charset="2"/>
              <a:buNone/>
            </a:pPr>
            <a:r>
              <a:rPr lang="en-AU" sz="1800" b="1" smtClean="0">
                <a:solidFill>
                  <a:schemeClr val="tx1"/>
                </a:solidFill>
              </a:rPr>
              <a:t>When optimism hurts: Inflated predictions in psychiatric  neuroimaging. </a:t>
            </a:r>
            <a:r>
              <a:rPr lang="en-AU" sz="1800" smtClean="0">
                <a:solidFill>
                  <a:schemeClr val="tx1"/>
                </a:solidFill>
              </a:rPr>
              <a:t>Biological Psychiatry.</a:t>
            </a:r>
          </a:p>
          <a:p>
            <a:pPr marL="0" indent="0" eaLnBrk="1" hangingPunct="1">
              <a:lnSpc>
                <a:spcPct val="80000"/>
              </a:lnSpc>
              <a:buFont typeface="Wingdings" pitchFamily="2" charset="2"/>
              <a:buNone/>
            </a:pPr>
            <a:r>
              <a:rPr lang="en-AU" sz="1800" b="1" smtClean="0">
                <a:solidFill>
                  <a:schemeClr val="tx1"/>
                </a:solidFill>
              </a:rPr>
              <a:t>The Spread of Fear: Symbolic Generalization Mediates Graded Threat-Avoidance in Specific Phobia</a:t>
            </a:r>
            <a:r>
              <a:rPr lang="en-AU" sz="1800" smtClean="0">
                <a:solidFill>
                  <a:schemeClr val="tx1"/>
                </a:solidFill>
              </a:rPr>
              <a:t>. The Quarterly Journal of Experimental Psychology. </a:t>
            </a:r>
          </a:p>
          <a:p>
            <a:pPr marL="0" indent="0" eaLnBrk="1" hangingPunct="1">
              <a:lnSpc>
                <a:spcPct val="80000"/>
              </a:lnSpc>
              <a:buFont typeface="Wingdings" pitchFamily="2" charset="2"/>
              <a:buNone/>
            </a:pPr>
            <a:r>
              <a:rPr lang="en-AU" sz="1800" b="1" smtClean="0">
                <a:solidFill>
                  <a:schemeClr val="tx1"/>
                </a:solidFill>
              </a:rPr>
              <a:t>The Neurobiology of Successful Abstinence. </a:t>
            </a:r>
            <a:r>
              <a:rPr lang="en-AU" sz="1800" smtClean="0">
                <a:solidFill>
                  <a:schemeClr val="tx1"/>
                </a:solidFill>
              </a:rPr>
              <a:t>Current Opinion in Neurobiology. </a:t>
            </a:r>
          </a:p>
          <a:p>
            <a:pPr marL="0" indent="0" eaLnBrk="1" hangingPunct="1">
              <a:lnSpc>
                <a:spcPct val="80000"/>
              </a:lnSpc>
              <a:buFont typeface="Wingdings" pitchFamily="2" charset="2"/>
              <a:buNone/>
            </a:pPr>
            <a:r>
              <a:rPr lang="en-AU" sz="1800" b="1" smtClean="0">
                <a:solidFill>
                  <a:schemeClr val="tx1"/>
                </a:solidFill>
              </a:rPr>
              <a:t>Symptom overlap in anxiety and multiple sclerosis. </a:t>
            </a:r>
            <a:r>
              <a:rPr lang="en-AU" sz="1800" smtClean="0">
                <a:solidFill>
                  <a:schemeClr val="tx1"/>
                </a:solidFill>
              </a:rPr>
              <a:t>Multiple Sclerosis Journal. </a:t>
            </a:r>
          </a:p>
          <a:p>
            <a:pPr marL="0" indent="0" eaLnBrk="1" hangingPunct="1">
              <a:lnSpc>
                <a:spcPct val="80000"/>
              </a:lnSpc>
              <a:buFont typeface="Wingdings" pitchFamily="2" charset="2"/>
              <a:buNone/>
            </a:pPr>
            <a:r>
              <a:rPr lang="en-AU" sz="1800" b="1" smtClean="0">
                <a:solidFill>
                  <a:schemeClr val="tx1"/>
                </a:solidFill>
              </a:rPr>
              <a:t>Commentary on Coming to Terms with Motivation in the Behavior-Analytic Literature by Aló and Cançado. </a:t>
            </a:r>
            <a:r>
              <a:rPr lang="en-AU" sz="1800" smtClean="0">
                <a:solidFill>
                  <a:schemeClr val="tx1"/>
                </a:solidFill>
              </a:rPr>
              <a:t>(in press). The Psychological Record.</a:t>
            </a:r>
          </a:p>
          <a:p>
            <a:pPr marL="0" indent="0" eaLnBrk="1" hangingPunct="1">
              <a:lnSpc>
                <a:spcPct val="80000"/>
              </a:lnSpc>
              <a:buFont typeface="Wingdings" pitchFamily="2" charset="2"/>
              <a:buNone/>
            </a:pPr>
            <a:r>
              <a:rPr lang="en-AU" sz="1800" b="1" smtClean="0">
                <a:solidFill>
                  <a:schemeClr val="tx1"/>
                </a:solidFill>
              </a:rPr>
              <a:t>Establishing arbitrarily applicable relations of same and opposite with the relational completion procedure: selection-based feedback. </a:t>
            </a:r>
            <a:r>
              <a:rPr lang="en-AU" sz="1800" smtClean="0">
                <a:solidFill>
                  <a:schemeClr val="tx1"/>
                </a:solidFill>
              </a:rPr>
              <a:t>The Psychological Record, 63, 1–20</a:t>
            </a:r>
          </a:p>
          <a:p>
            <a:pPr marL="0" indent="0" eaLnBrk="1" hangingPunct="1">
              <a:lnSpc>
                <a:spcPct val="80000"/>
              </a:lnSpc>
              <a:buFont typeface="Wingdings" pitchFamily="2" charset="2"/>
              <a:buNone/>
            </a:pPr>
            <a:r>
              <a:rPr lang="en-AU" sz="1800" b="1" smtClean="0">
                <a:solidFill>
                  <a:schemeClr val="tx1"/>
                </a:solidFill>
              </a:rPr>
              <a:t>Fractionating the impulsivity concept in adolescence</a:t>
            </a:r>
            <a:r>
              <a:rPr lang="en-AU" sz="1800" smtClean="0">
                <a:solidFill>
                  <a:schemeClr val="tx1"/>
                </a:solidFill>
              </a:rPr>
              <a:t>. Neuropsychopharmacology 38, 250–251.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44575"/>
          </a:xfrm>
        </p:spPr>
        <p:txBody>
          <a:bodyPr/>
          <a:lstStyle/>
          <a:p>
            <a:pPr eaLnBrk="1" fontAlgn="auto" hangingPunct="1">
              <a:spcAft>
                <a:spcPts val="0"/>
              </a:spcAft>
              <a:defRPr/>
            </a:pPr>
            <a:r>
              <a:rPr lang="en-AU" b="1" dirty="0">
                <a:solidFill>
                  <a:prstClr val="black"/>
                </a:solidFill>
                <a:effectLst>
                  <a:outerShdw blurRad="127000" algn="ctr" rotWithShape="0">
                    <a:prstClr val="white">
                      <a:alpha val="50000"/>
                    </a:prstClr>
                  </a:outerShdw>
                </a:effectLst>
              </a:rPr>
              <a:t>Robert Whelan </a:t>
            </a:r>
            <a:r>
              <a:rPr lang="en-AU" b="1" dirty="0" smtClean="0">
                <a:solidFill>
                  <a:prstClr val="black"/>
                </a:solidFill>
                <a:effectLst>
                  <a:outerShdw blurRad="127000" algn="ctr" rotWithShape="0">
                    <a:prstClr val="white">
                      <a:alpha val="50000"/>
                    </a:prstClr>
                  </a:outerShdw>
                </a:effectLst>
              </a:rPr>
              <a:t>publications 2012</a:t>
            </a:r>
            <a:endParaRPr lang="en-AU" dirty="0"/>
          </a:p>
        </p:txBody>
      </p:sp>
      <p:sp>
        <p:nvSpPr>
          <p:cNvPr id="79874" name="Content Placeholder 2"/>
          <p:cNvSpPr>
            <a:spLocks noGrp="1"/>
          </p:cNvSpPr>
          <p:nvPr>
            <p:ph idx="1"/>
          </p:nvPr>
        </p:nvSpPr>
        <p:spPr>
          <a:xfrm>
            <a:off x="539750" y="1196975"/>
            <a:ext cx="7848600" cy="5256213"/>
          </a:xfrm>
        </p:spPr>
        <p:txBody>
          <a:bodyPr/>
          <a:lstStyle/>
          <a:p>
            <a:pPr marL="0" indent="0" eaLnBrk="1" hangingPunct="1">
              <a:lnSpc>
                <a:spcPct val="80000"/>
              </a:lnSpc>
              <a:buFont typeface="Wingdings" pitchFamily="2" charset="2"/>
              <a:buNone/>
            </a:pPr>
            <a:r>
              <a:rPr lang="en-AU" sz="1800" b="1" smtClean="0">
                <a:solidFill>
                  <a:schemeClr val="tx1"/>
                </a:solidFill>
              </a:rPr>
              <a:t>Adolescent impulsivity phenotypes characterized by distinct brain networks. </a:t>
            </a:r>
            <a:r>
              <a:rPr lang="en-AU" sz="1800" smtClean="0">
                <a:solidFill>
                  <a:schemeClr val="tx1"/>
                </a:solidFill>
              </a:rPr>
              <a:t>Nature Neuroscience</a:t>
            </a:r>
            <a:r>
              <a:rPr lang="en-AU" sz="1300" smtClean="0">
                <a:solidFill>
                  <a:schemeClr val="tx1"/>
                </a:solidFill>
              </a:rPr>
              <a:t> </a:t>
            </a:r>
            <a:r>
              <a:rPr lang="en-AU" sz="1800" i="1" smtClean="0">
                <a:solidFill>
                  <a:schemeClr val="tx1"/>
                </a:solidFill>
              </a:rPr>
              <a:t>-  Featured article in Nature Neuroscience. </a:t>
            </a:r>
          </a:p>
          <a:p>
            <a:pPr marL="0" indent="0" eaLnBrk="1" hangingPunct="1">
              <a:lnSpc>
                <a:spcPct val="80000"/>
              </a:lnSpc>
              <a:buFont typeface="Wingdings" pitchFamily="2" charset="2"/>
              <a:buNone/>
            </a:pPr>
            <a:r>
              <a:rPr lang="en-AU" sz="1800" b="1" smtClean="0">
                <a:solidFill>
                  <a:schemeClr val="tx1"/>
                </a:solidFill>
              </a:rPr>
              <a:t>Only Low Frequency Event-Related EEG Activity is Compromised in Multiple Sclerosis: Insights From an Independent Component Clustering Analysis. </a:t>
            </a:r>
            <a:r>
              <a:rPr lang="en-AU" sz="1800" smtClean="0">
                <a:solidFill>
                  <a:schemeClr val="tx1"/>
                </a:solidFill>
              </a:rPr>
              <a:t>PLoS ONE</a:t>
            </a:r>
            <a:r>
              <a:rPr lang="en-AU" sz="1800" b="1" smtClean="0">
                <a:solidFill>
                  <a:schemeClr val="tx1"/>
                </a:solidFill>
              </a:rPr>
              <a:t> </a:t>
            </a:r>
          </a:p>
          <a:p>
            <a:pPr marL="0" indent="0" eaLnBrk="1" hangingPunct="1">
              <a:lnSpc>
                <a:spcPct val="80000"/>
              </a:lnSpc>
              <a:buFont typeface="Wingdings" pitchFamily="2" charset="2"/>
              <a:buNone/>
            </a:pPr>
            <a:r>
              <a:rPr lang="en-AU" sz="1800" b="1" smtClean="0">
                <a:solidFill>
                  <a:schemeClr val="tx1"/>
                </a:solidFill>
              </a:rPr>
              <a:t>The orbitofrontal cortex, substance misuse and impulsivity: can teenage rebellion be predicted through neural correlates? </a:t>
            </a:r>
            <a:r>
              <a:rPr lang="en-AU" sz="1800" smtClean="0">
                <a:solidFill>
                  <a:schemeClr val="tx1"/>
                </a:solidFill>
              </a:rPr>
              <a:t>Future Neurology</a:t>
            </a:r>
            <a:r>
              <a:rPr lang="en-AU" sz="1300" smtClean="0">
                <a:solidFill>
                  <a:schemeClr val="tx1"/>
                </a:solidFill>
              </a:rPr>
              <a:t>.</a:t>
            </a:r>
          </a:p>
          <a:p>
            <a:pPr marL="0" indent="0" eaLnBrk="1" hangingPunct="1">
              <a:lnSpc>
                <a:spcPct val="80000"/>
              </a:lnSpc>
              <a:buFont typeface="Wingdings" pitchFamily="2" charset="2"/>
              <a:buNone/>
            </a:pPr>
            <a:r>
              <a:rPr lang="en-AU" sz="1800" b="1" smtClean="0">
                <a:solidFill>
                  <a:schemeClr val="tx1"/>
                </a:solidFill>
              </a:rPr>
              <a:t>Very large fMRI study using the IMAGEN database: Sensitivity–specificity and population effect modeling in relation to the underlying anatomy. </a:t>
            </a:r>
            <a:r>
              <a:rPr lang="en-AU" sz="1800" smtClean="0">
                <a:solidFill>
                  <a:schemeClr val="tx1"/>
                </a:solidFill>
              </a:rPr>
              <a:t>NeuroImage</a:t>
            </a:r>
            <a:r>
              <a:rPr lang="en-AU" sz="1300" smtClean="0">
                <a:solidFill>
                  <a:schemeClr val="tx1"/>
                </a:solidFill>
              </a:rPr>
              <a:t> </a:t>
            </a:r>
          </a:p>
          <a:p>
            <a:pPr marL="0" indent="0" eaLnBrk="1" hangingPunct="1">
              <a:lnSpc>
                <a:spcPct val="80000"/>
              </a:lnSpc>
              <a:buFont typeface="Wingdings" pitchFamily="2" charset="2"/>
              <a:buNone/>
            </a:pPr>
            <a:r>
              <a:rPr lang="en-AU" sz="1800" b="1" smtClean="0">
                <a:solidFill>
                  <a:schemeClr val="tx1"/>
                </a:solidFill>
              </a:rPr>
              <a:t>Neural correlates of oddball detection in self-motion heading: A high-density event-related potential study of vestibular integration (2012). </a:t>
            </a:r>
            <a:r>
              <a:rPr lang="en-AU" sz="1800" smtClean="0">
                <a:solidFill>
                  <a:schemeClr val="tx1"/>
                </a:solidFill>
              </a:rPr>
              <a:t>Experimental Brain Research</a:t>
            </a:r>
          </a:p>
          <a:p>
            <a:pPr marL="0" indent="0" eaLnBrk="1" hangingPunct="1">
              <a:lnSpc>
                <a:spcPct val="80000"/>
              </a:lnSpc>
              <a:buFont typeface="Wingdings" pitchFamily="2" charset="2"/>
              <a:buNone/>
            </a:pPr>
            <a:r>
              <a:rPr lang="en-AU" sz="1800" b="1" smtClean="0">
                <a:solidFill>
                  <a:schemeClr val="tx1"/>
                </a:solidFill>
              </a:rPr>
              <a:t>A test of the discrimination account in equivalence class formation. </a:t>
            </a:r>
            <a:r>
              <a:rPr lang="en-AU" sz="1800" smtClean="0">
                <a:solidFill>
                  <a:schemeClr val="tx1"/>
                </a:solidFill>
              </a:rPr>
              <a:t>Learning and Motivation</a:t>
            </a:r>
            <a:endParaRPr lang="en-AU" sz="130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8575"/>
            <a:ext cx="8229600" cy="1325563"/>
          </a:xfrm>
        </p:spPr>
        <p:txBody>
          <a:bodyPr/>
          <a:lstStyle/>
          <a:p>
            <a:pPr algn="ctr" eaLnBrk="1" fontAlgn="auto" hangingPunct="1">
              <a:spcAft>
                <a:spcPts val="0"/>
              </a:spcAft>
              <a:defRPr/>
            </a:pPr>
            <a:r>
              <a:rPr lang="en-AU" b="1" dirty="0" smtClean="0">
                <a:solidFill>
                  <a:schemeClr val="tx1"/>
                </a:solidFill>
              </a:rPr>
              <a:t>Advances in RFT Chapter 4 </a:t>
            </a:r>
            <a:br>
              <a:rPr lang="en-AU" b="1" dirty="0" smtClean="0">
                <a:solidFill>
                  <a:schemeClr val="tx1"/>
                </a:solidFill>
              </a:rPr>
            </a:br>
            <a:r>
              <a:rPr lang="en-AU" b="1" i="1" dirty="0" smtClean="0">
                <a:solidFill>
                  <a:schemeClr val="tx1"/>
                </a:solidFill>
              </a:rPr>
              <a:t>Rob Whelan and Mike Schlund</a:t>
            </a:r>
            <a:endParaRPr lang="en-AU" b="1" i="1" dirty="0">
              <a:solidFill>
                <a:schemeClr val="tx1"/>
              </a:solidFill>
            </a:endParaRPr>
          </a:p>
        </p:txBody>
      </p:sp>
      <p:sp>
        <p:nvSpPr>
          <p:cNvPr id="80898" name="Content Placeholder 2"/>
          <p:cNvSpPr>
            <a:spLocks noGrp="1"/>
          </p:cNvSpPr>
          <p:nvPr>
            <p:ph idx="1"/>
          </p:nvPr>
        </p:nvSpPr>
        <p:spPr/>
        <p:txBody>
          <a:bodyPr/>
          <a:lstStyle/>
          <a:p>
            <a:pPr marL="0" indent="0" eaLnBrk="1" hangingPunct="1">
              <a:buFont typeface="Wingdings" pitchFamily="2" charset="2"/>
              <a:buNone/>
            </a:pPr>
            <a:endParaRPr lang="en-AU" smtClean="0"/>
          </a:p>
        </p:txBody>
      </p:sp>
      <p:pic>
        <p:nvPicPr>
          <p:cNvPr id="80899" name="Picture 2"/>
          <p:cNvPicPr>
            <a:picLocks noChangeAspect="1" noChangeArrowheads="1"/>
          </p:cNvPicPr>
          <p:nvPr/>
        </p:nvPicPr>
        <p:blipFill>
          <a:blip r:embed="rId2"/>
          <a:srcRect/>
          <a:stretch>
            <a:fillRect/>
          </a:stretch>
        </p:blipFill>
        <p:spPr bwMode="auto">
          <a:xfrm>
            <a:off x="1649413" y="1484313"/>
            <a:ext cx="5838825"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1511300"/>
          </a:xfrm>
        </p:spPr>
        <p:txBody>
          <a:bodyPr wrap="square" numCol="1" anchorCtr="0" compatLnSpc="1">
            <a:prstTxWarp prst="textNoShape">
              <a:avLst/>
            </a:prstTxWarp>
          </a:bodyPr>
          <a:lstStyle/>
          <a:p>
            <a:pPr eaLnBrk="1" hangingPunct="1">
              <a:defRPr/>
            </a:pPr>
            <a:r>
              <a:rPr lang="en-AU" sz="3200" b="1" smtClean="0">
                <a:solidFill>
                  <a:schemeClr val="tx1"/>
                </a:solidFill>
                <a:effectLst>
                  <a:outerShdw blurRad="38100" dist="38100" dir="2700000" algn="tl">
                    <a:srgbClr val="C0C0C0"/>
                  </a:outerShdw>
                </a:effectLst>
              </a:rPr>
              <a:t>Next steps: </a:t>
            </a:r>
            <a:r>
              <a:rPr lang="en-AU" sz="3200" b="1" i="1" smtClean="0">
                <a:solidFill>
                  <a:schemeClr val="tx1"/>
                </a:solidFill>
                <a:effectLst>
                  <a:outerShdw blurRad="38100" dist="38100" dir="2700000" algn="tl">
                    <a:srgbClr val="C0C0C0"/>
                  </a:outerShdw>
                </a:effectLst>
              </a:rPr>
              <a:t>neurobehavioural systems underlying indirect pathways of human avoidance</a:t>
            </a:r>
            <a:r>
              <a:rPr lang="en-AU" sz="3200" smtClean="0">
                <a:solidFill>
                  <a:schemeClr val="tx1"/>
                </a:solidFill>
                <a:effectLst>
                  <a:outerShdw blurRad="38100" dist="38100" dir="2700000" algn="tl">
                    <a:srgbClr val="C0C0C0"/>
                  </a:outerShdw>
                </a:effectLst>
              </a:rPr>
              <a:t> - </a:t>
            </a:r>
            <a:r>
              <a:rPr lang="en-AU" sz="3200" b="1" smtClean="0">
                <a:solidFill>
                  <a:schemeClr val="tx1"/>
                </a:solidFill>
                <a:effectLst>
                  <a:outerShdw blurRad="38100" dist="38100" dir="2700000" algn="tl">
                    <a:srgbClr val="C0C0C0"/>
                  </a:outerShdw>
                </a:effectLst>
              </a:rPr>
              <a:t>Simon Dymond </a:t>
            </a:r>
            <a:r>
              <a:rPr lang="en-AU" sz="3200" smtClean="0">
                <a:solidFill>
                  <a:schemeClr val="tx1"/>
                </a:solidFill>
                <a:effectLst>
                  <a:outerShdw blurRad="38100" dist="38100" dir="2700000" algn="tl">
                    <a:srgbClr val="C0C0C0"/>
                  </a:outerShdw>
                </a:effectLst>
              </a:rPr>
              <a:t>job advert!</a:t>
            </a:r>
            <a:r>
              <a:rPr lang="en-AU" sz="3200" smtClean="0">
                <a:effectLst>
                  <a:outerShdw blurRad="38100" dist="38100" dir="2700000" algn="tl">
                    <a:srgbClr val="C0C0C0"/>
                  </a:outerShdw>
                </a:effectLst>
              </a:rPr>
              <a:t/>
            </a:r>
            <a:br>
              <a:rPr lang="en-AU" sz="3200" smtClean="0">
                <a:effectLst>
                  <a:outerShdw blurRad="38100" dist="38100" dir="2700000" algn="tl">
                    <a:srgbClr val="C0C0C0"/>
                  </a:outerShdw>
                </a:effectLst>
              </a:rPr>
            </a:br>
            <a:endParaRPr lang="en-AU" sz="3200" smtClean="0">
              <a:effectLst>
                <a:outerShdw blurRad="38100" dist="38100" dir="2700000" algn="tl">
                  <a:srgbClr val="C0C0C0"/>
                </a:outerShdw>
              </a:effectLst>
            </a:endParaRPr>
          </a:p>
        </p:txBody>
      </p:sp>
      <p:sp>
        <p:nvSpPr>
          <p:cNvPr id="81922" name="Content Placeholder 2"/>
          <p:cNvSpPr>
            <a:spLocks noGrp="1"/>
          </p:cNvSpPr>
          <p:nvPr>
            <p:ph idx="1"/>
          </p:nvPr>
        </p:nvSpPr>
        <p:spPr>
          <a:xfrm>
            <a:off x="539750" y="2060575"/>
            <a:ext cx="7777163" cy="4392613"/>
          </a:xfrm>
        </p:spPr>
        <p:txBody>
          <a:bodyPr/>
          <a:lstStyle/>
          <a:p>
            <a:pPr marL="0" indent="0" eaLnBrk="1" hangingPunct="1">
              <a:lnSpc>
                <a:spcPct val="80000"/>
              </a:lnSpc>
              <a:buFont typeface="Wingdings" pitchFamily="2" charset="2"/>
              <a:buNone/>
            </a:pPr>
            <a:r>
              <a:rPr lang="en-AU" sz="1900" smtClean="0"/>
              <a:t>  </a:t>
            </a:r>
            <a:r>
              <a:rPr lang="en-AU" sz="1900" b="1" smtClean="0">
                <a:solidFill>
                  <a:schemeClr val="tx1"/>
                </a:solidFill>
              </a:rPr>
              <a:t>“Two separable processes are thought to maintain pathological forms of fear and threat-avoidance: direct and indirect. For direct threat-avoidance, pathology has involved undergoing aversive experiences. </a:t>
            </a:r>
          </a:p>
          <a:p>
            <a:pPr marL="0" indent="0" eaLnBrk="1" hangingPunct="1">
              <a:lnSpc>
                <a:spcPct val="80000"/>
              </a:lnSpc>
              <a:buFont typeface="Wingdings" pitchFamily="2" charset="2"/>
              <a:buNone/>
            </a:pPr>
            <a:r>
              <a:rPr lang="en-AU" sz="1900" b="1" smtClean="0">
                <a:solidFill>
                  <a:schemeClr val="tx1"/>
                </a:solidFill>
              </a:rPr>
              <a:t>By comparison, indirect threat-avoidance occurs because of </a:t>
            </a:r>
            <a:r>
              <a:rPr lang="en-AU" sz="1900" b="1" i="1" u="sng" smtClean="0">
                <a:solidFill>
                  <a:schemeClr val="tx1"/>
                </a:solidFill>
              </a:rPr>
              <a:t>knowledge of threats and adaptive avoidance responses acquired through description</a:t>
            </a:r>
            <a:r>
              <a:rPr lang="en-AU" sz="1900" b="1" smtClean="0">
                <a:solidFill>
                  <a:schemeClr val="tx1"/>
                </a:solidFill>
              </a:rPr>
              <a:t> (e.g. instructions), social observation or cognitive inferences. </a:t>
            </a:r>
          </a:p>
          <a:p>
            <a:pPr marL="0" indent="0" eaLnBrk="1" hangingPunct="1">
              <a:lnSpc>
                <a:spcPct val="80000"/>
              </a:lnSpc>
              <a:buFont typeface="Wingdings" pitchFamily="2" charset="2"/>
              <a:buNone/>
            </a:pPr>
            <a:r>
              <a:rPr lang="en-AU" sz="1900" b="1" smtClean="0">
                <a:solidFill>
                  <a:schemeClr val="tx1"/>
                </a:solidFill>
              </a:rPr>
              <a:t>We believe that each pathway may be distinguished by different brain mechanisms, </a:t>
            </a:r>
            <a:r>
              <a:rPr lang="en-AU" sz="1900" b="1" i="1" smtClean="0">
                <a:solidFill>
                  <a:schemeClr val="tx1"/>
                </a:solidFill>
              </a:rPr>
              <a:t>with each pathway potentially having a different optimal treatment for successful behaviour change</a:t>
            </a:r>
            <a:r>
              <a:rPr lang="en-AU" sz="1900" b="1" smtClean="0">
                <a:solidFill>
                  <a:schemeClr val="tx1"/>
                </a:solidFill>
              </a:rPr>
              <a:t>.”</a:t>
            </a:r>
          </a:p>
          <a:p>
            <a:pPr marL="0" indent="0" eaLnBrk="1" hangingPunct="1">
              <a:lnSpc>
                <a:spcPct val="80000"/>
              </a:lnSpc>
              <a:buFont typeface="Wingdings" pitchFamily="2" charset="2"/>
              <a:buNone/>
            </a:pPr>
            <a:r>
              <a:rPr lang="en-AU" sz="1900" smtClean="0">
                <a:solidFill>
                  <a:schemeClr val="tx1"/>
                </a:solidFill>
              </a:rPr>
              <a:t>This research </a:t>
            </a:r>
            <a:r>
              <a:rPr lang="en-AU" sz="1900" smtClean="0">
                <a:solidFill>
                  <a:schemeClr val="tx1"/>
                </a:solidFill>
                <a:sym typeface="Wingdings" pitchFamily="2" charset="2"/>
              </a:rPr>
              <a:t></a:t>
            </a:r>
            <a:r>
              <a:rPr lang="en-AU" sz="1900" smtClean="0">
                <a:solidFill>
                  <a:schemeClr val="tx1"/>
                </a:solidFill>
              </a:rPr>
              <a:t> fMRI neuroscientific level extension of: </a:t>
            </a:r>
          </a:p>
          <a:p>
            <a:pPr marL="0" indent="0" eaLnBrk="1" hangingPunct="1">
              <a:lnSpc>
                <a:spcPct val="80000"/>
              </a:lnSpc>
              <a:buFont typeface="Wingdings" pitchFamily="2" charset="2"/>
              <a:buNone/>
            </a:pPr>
            <a:r>
              <a:rPr lang="en-AU" sz="1900" b="1" smtClean="0">
                <a:solidFill>
                  <a:schemeClr val="tx1"/>
                </a:solidFill>
              </a:rPr>
              <a:t>Safe From Harm: Learned, Instructed, and Symbolic Generalization Pathways of Human Threat-Avoidance.</a:t>
            </a:r>
            <a:br>
              <a:rPr lang="en-AU" sz="1900" b="1" smtClean="0">
                <a:solidFill>
                  <a:schemeClr val="tx1"/>
                </a:solidFill>
              </a:rPr>
            </a:br>
            <a:r>
              <a:rPr lang="en-AU" sz="1900" smtClean="0">
                <a:solidFill>
                  <a:schemeClr val="tx1"/>
                </a:solidFill>
              </a:rPr>
              <a:t>Simon Dymond, Michael W. Schlund, Bryan Roche, Jan De Houwer, Gary P. Freegard</a:t>
            </a:r>
            <a:r>
              <a:rPr lang="en-AU" sz="1900" b="1" smtClean="0">
                <a:solidFill>
                  <a:schemeClr val="tx1"/>
                </a:solidFill>
              </a:rPr>
              <a:t> PLoS One 2012</a:t>
            </a:r>
          </a:p>
          <a:p>
            <a:pPr marL="0" indent="0" eaLnBrk="1" hangingPunct="1">
              <a:lnSpc>
                <a:spcPct val="80000"/>
              </a:lnSpc>
              <a:buFont typeface="Wingdings" pitchFamily="2" charset="2"/>
              <a:buNone/>
            </a:pPr>
            <a:endParaRPr lang="en-AU" sz="1900" b="1" smtClean="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1325563"/>
          </a:xfrm>
        </p:spPr>
        <p:txBody>
          <a:bodyPr>
            <a:noAutofit/>
          </a:bodyPr>
          <a:lstStyle/>
          <a:p>
            <a:pPr algn="ctr" eaLnBrk="1" fontAlgn="auto" hangingPunct="1">
              <a:spcAft>
                <a:spcPts val="0"/>
              </a:spcAft>
              <a:defRPr/>
            </a:pPr>
            <a:r>
              <a:rPr lang="en-AU" sz="2000" b="1" dirty="0">
                <a:solidFill>
                  <a:srgbClr val="231F20"/>
                </a:solidFill>
                <a:latin typeface="AdvP2729"/>
              </a:rPr>
              <a:t>HOW RESEARCH IN BEHAVIORAL PHARMACOLOGY </a:t>
            </a:r>
            <a:r>
              <a:rPr lang="en-AU" sz="2000" b="1" dirty="0" smtClean="0">
                <a:solidFill>
                  <a:srgbClr val="231F20"/>
                </a:solidFill>
                <a:latin typeface="AdvP2729"/>
              </a:rPr>
              <a:t>INFORMS </a:t>
            </a:r>
            <a:r>
              <a:rPr lang="en-AU" sz="2000" b="1" dirty="0">
                <a:solidFill>
                  <a:srgbClr val="231F20"/>
                </a:solidFill>
                <a:latin typeface="AdvP2729"/>
              </a:rPr>
              <a:t>BEHAVIORAL SCIENCE </a:t>
            </a:r>
            <a:r>
              <a:rPr lang="en-AU" sz="2000" dirty="0" smtClean="0">
                <a:solidFill>
                  <a:srgbClr val="231F20"/>
                </a:solidFill>
                <a:latin typeface="AdvP2729"/>
              </a:rPr>
              <a:t/>
            </a:r>
            <a:br>
              <a:rPr lang="en-AU" sz="2000" dirty="0" smtClean="0">
                <a:solidFill>
                  <a:srgbClr val="231F20"/>
                </a:solidFill>
                <a:latin typeface="AdvP2729"/>
              </a:rPr>
            </a:br>
            <a:r>
              <a:rPr lang="en-AU" sz="2000" dirty="0">
                <a:solidFill>
                  <a:srgbClr val="231F20"/>
                </a:solidFill>
                <a:latin typeface="AdvP2729"/>
              </a:rPr>
              <a:t/>
            </a:r>
            <a:br>
              <a:rPr lang="en-AU" sz="2000" dirty="0">
                <a:solidFill>
                  <a:srgbClr val="231F20"/>
                </a:solidFill>
                <a:latin typeface="AdvP2729"/>
              </a:rPr>
            </a:br>
            <a:r>
              <a:rPr lang="en-AU" sz="2000" dirty="0" smtClean="0">
                <a:solidFill>
                  <a:srgbClr val="231F20"/>
                </a:solidFill>
                <a:latin typeface="AdvP2729"/>
              </a:rPr>
              <a:t>MARC </a:t>
            </a:r>
            <a:r>
              <a:rPr lang="en-AU" sz="2000" dirty="0">
                <a:solidFill>
                  <a:srgbClr val="231F20"/>
                </a:solidFill>
                <a:latin typeface="AdvP2729"/>
              </a:rPr>
              <a:t>N. BRANCH</a:t>
            </a:r>
            <a:br>
              <a:rPr lang="en-AU" sz="2000" dirty="0">
                <a:solidFill>
                  <a:srgbClr val="231F20"/>
                </a:solidFill>
                <a:latin typeface="AdvP2729"/>
              </a:rPr>
            </a:br>
            <a:r>
              <a:rPr lang="en-AU" sz="2000" dirty="0">
                <a:solidFill>
                  <a:srgbClr val="231F20"/>
                </a:solidFill>
                <a:latin typeface="AdvP2729"/>
              </a:rPr>
              <a:t>UNIVERSITY OF </a:t>
            </a:r>
            <a:r>
              <a:rPr lang="en-AU" sz="2000" dirty="0" smtClean="0">
                <a:solidFill>
                  <a:srgbClr val="231F20"/>
                </a:solidFill>
                <a:latin typeface="AdvP2729"/>
              </a:rPr>
              <a:t>FLORIDA – JEAB 2006</a:t>
            </a:r>
            <a:endParaRPr lang="en-AU" sz="2000" dirty="0"/>
          </a:p>
        </p:txBody>
      </p:sp>
      <p:sp>
        <p:nvSpPr>
          <p:cNvPr id="82946" name="Content Placeholder 2"/>
          <p:cNvSpPr>
            <a:spLocks noGrp="1"/>
          </p:cNvSpPr>
          <p:nvPr>
            <p:ph idx="1"/>
          </p:nvPr>
        </p:nvSpPr>
        <p:spPr>
          <a:xfrm>
            <a:off x="539750" y="2636838"/>
            <a:ext cx="8064500" cy="3960812"/>
          </a:xfrm>
        </p:spPr>
        <p:txBody>
          <a:bodyPr/>
          <a:lstStyle/>
          <a:p>
            <a:pPr marL="0" indent="0" eaLnBrk="1" hangingPunct="1">
              <a:buFont typeface="Wingdings" pitchFamily="2" charset="2"/>
              <a:buNone/>
            </a:pPr>
            <a:r>
              <a:rPr lang="en-AU" b="1" smtClean="0">
                <a:solidFill>
                  <a:srgbClr val="231F20"/>
                </a:solidFill>
                <a:latin typeface="AdvP1964"/>
              </a:rPr>
              <a:t>Research in behavioral pharmacology assists the experimental analysis of behavior, especially conceptualizations and theory. </a:t>
            </a:r>
          </a:p>
          <a:p>
            <a:pPr marL="0" indent="0" eaLnBrk="1" hangingPunct="1">
              <a:buFont typeface="Wingdings" pitchFamily="2" charset="2"/>
              <a:buNone/>
            </a:pPr>
            <a:r>
              <a:rPr lang="en-AU" b="1" smtClean="0">
                <a:solidFill>
                  <a:srgbClr val="231F20"/>
                </a:solidFill>
                <a:latin typeface="AdvP1964"/>
              </a:rPr>
              <a:t>3 general strategies in behavioral pharmacology research to increase understanding of behavioral processes. </a:t>
            </a:r>
          </a:p>
          <a:p>
            <a:pPr marL="0" indent="0" eaLnBrk="1" hangingPunct="1">
              <a:buFont typeface="Wingdings" pitchFamily="2" charset="2"/>
              <a:buNone/>
            </a:pPr>
            <a:r>
              <a:rPr lang="en-AU" b="1" smtClean="0">
                <a:solidFill>
                  <a:srgbClr val="231F20"/>
                </a:solidFill>
                <a:latin typeface="AdvP1964"/>
              </a:rPr>
              <a:t>Examples of the strategies and of implications of previous research for behavior theory. </a:t>
            </a:r>
          </a:p>
          <a:p>
            <a:pPr marL="0" indent="0" eaLnBrk="1" hangingPunct="1">
              <a:buFont typeface="Wingdings" pitchFamily="2" charset="2"/>
              <a:buNone/>
            </a:pPr>
            <a:r>
              <a:rPr lang="en-AU" b="1" smtClean="0">
                <a:solidFill>
                  <a:srgbClr val="231F20"/>
                </a:solidFill>
                <a:latin typeface="AdvP1964"/>
              </a:rPr>
              <a:t>Behavior analysis will advance as its theories are challenged.</a:t>
            </a:r>
            <a:br>
              <a:rPr lang="en-AU" b="1" smtClean="0">
                <a:solidFill>
                  <a:srgbClr val="231F20"/>
                </a:solidFill>
                <a:latin typeface="AdvP1964"/>
              </a:rPr>
            </a:br>
            <a:endParaRPr lang="en-AU" b="1" smtClean="0">
              <a:solidFill>
                <a:srgbClr val="231F20"/>
              </a:solidFill>
              <a:latin typeface="AdvP1964"/>
            </a:endParaRPr>
          </a:p>
          <a:p>
            <a:pPr marL="0" indent="0" algn="ctr" eaLnBrk="1" hangingPunct="1">
              <a:spcBef>
                <a:spcPct val="0"/>
              </a:spcBef>
              <a:buSzTx/>
              <a:buFont typeface="Wingdings" pitchFamily="2" charset="2"/>
              <a:buNone/>
            </a:pPr>
            <a:r>
              <a:rPr lang="en-AU" sz="2400" b="1" smtClean="0">
                <a:solidFill>
                  <a:srgbClr val="000000"/>
                </a:solidFill>
              </a:rPr>
              <a:t>BF Skinner - the brain could be "unlocked </a:t>
            </a:r>
          </a:p>
          <a:p>
            <a:pPr marL="0" indent="0" algn="ctr" eaLnBrk="1" hangingPunct="1">
              <a:spcBef>
                <a:spcPct val="0"/>
              </a:spcBef>
              <a:buSzTx/>
              <a:buFont typeface="Wingdings" pitchFamily="2" charset="2"/>
              <a:buNone/>
            </a:pPr>
            <a:r>
              <a:rPr lang="en-AU" sz="2400" b="1" smtClean="0">
                <a:solidFill>
                  <a:srgbClr val="000000"/>
                </a:solidFill>
              </a:rPr>
              <a:t>with a molecule better than with a scalpel."</a:t>
            </a:r>
          </a:p>
          <a:p>
            <a:pPr marL="0" indent="0" eaLnBrk="1" hangingPunct="1">
              <a:buFont typeface="Wingdings" pitchFamily="2" charset="2"/>
              <a:buNone/>
            </a:pPr>
            <a:endParaRPr lang="en-AU" sz="2400" b="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797550"/>
          </a:xfrm>
        </p:spPr>
        <p:txBody>
          <a:bodyPr/>
          <a:lstStyle/>
          <a:p>
            <a:pPr algn="ctr" eaLnBrk="1" fontAlgn="auto" hangingPunct="1">
              <a:spcAft>
                <a:spcPts val="0"/>
              </a:spcAft>
              <a:defRPr/>
            </a:pPr>
            <a:r>
              <a:rPr lang="en-AU" sz="6000" b="1" dirty="0" smtClean="0">
                <a:solidFill>
                  <a:schemeClr val="tx1"/>
                </a:solidFill>
              </a:rPr>
              <a:t>CONTEXTUAL MEDICINE</a:t>
            </a:r>
            <a:br>
              <a:rPr lang="en-AU" sz="6000" b="1" dirty="0" smtClean="0">
                <a:solidFill>
                  <a:schemeClr val="tx1"/>
                </a:solidFill>
              </a:rPr>
            </a:br>
            <a:r>
              <a:rPr lang="en-AU" sz="6000" b="1" dirty="0" smtClean="0">
                <a:solidFill>
                  <a:schemeClr val="tx1"/>
                </a:solidFill>
              </a:rPr>
              <a:t/>
            </a:r>
            <a:br>
              <a:rPr lang="en-AU" sz="6000" b="1" dirty="0" smtClean="0">
                <a:solidFill>
                  <a:schemeClr val="tx1"/>
                </a:solidFill>
              </a:rPr>
            </a:br>
            <a:r>
              <a:rPr lang="en-AU" sz="6000" b="1" dirty="0" smtClean="0">
                <a:solidFill>
                  <a:schemeClr val="tx1"/>
                </a:solidFill>
              </a:rPr>
              <a:t> organisational practices</a:t>
            </a:r>
            <a:endParaRPr lang="en-AU" sz="6000" b="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325562"/>
          </a:xfrm>
        </p:spPr>
        <p:txBody>
          <a:bodyPr>
            <a:normAutofit fontScale="90000"/>
          </a:bodyPr>
          <a:lstStyle/>
          <a:p>
            <a:pPr eaLnBrk="1" fontAlgn="auto" hangingPunct="1">
              <a:spcAft>
                <a:spcPts val="0"/>
              </a:spcAft>
              <a:defRPr/>
            </a:pPr>
            <a:r>
              <a:rPr lang="en-AU" sz="3100" b="1" dirty="0" smtClean="0">
                <a:solidFill>
                  <a:schemeClr val="tx1"/>
                </a:solidFill>
              </a:rPr>
              <a:t>CONTEXTUAL MEDICINE – SYSTEMS LEVEL</a:t>
            </a:r>
            <a:r>
              <a:rPr lang="en-AU" dirty="0" smtClean="0">
                <a:solidFill>
                  <a:schemeClr val="tx1"/>
                </a:solidFill>
              </a:rPr>
              <a:t/>
            </a:r>
            <a:br>
              <a:rPr lang="en-AU" dirty="0" smtClean="0">
                <a:solidFill>
                  <a:schemeClr val="tx1"/>
                </a:solidFill>
              </a:rPr>
            </a:br>
            <a:r>
              <a:rPr lang="en-AU" sz="2200" b="1" i="1" dirty="0">
                <a:solidFill>
                  <a:srgbClr val="131313"/>
                </a:solidFill>
                <a:latin typeface="AdvTTe5c5f14d.B"/>
              </a:rPr>
              <a:t>Corporate Externalities: A Challenge to the Further Success</a:t>
            </a:r>
            <a:br>
              <a:rPr lang="en-AU" sz="2200" b="1" i="1" dirty="0">
                <a:solidFill>
                  <a:srgbClr val="131313"/>
                </a:solidFill>
                <a:latin typeface="AdvTTe5c5f14d.B"/>
              </a:rPr>
            </a:br>
            <a:r>
              <a:rPr lang="en-AU" sz="2200" b="1" i="1" dirty="0">
                <a:solidFill>
                  <a:srgbClr val="131313"/>
                </a:solidFill>
                <a:latin typeface="AdvTTe5c5f14d.B"/>
              </a:rPr>
              <a:t>of Prevention </a:t>
            </a:r>
            <a:r>
              <a:rPr lang="en-AU" sz="2200" b="1" i="1" dirty="0" smtClean="0">
                <a:solidFill>
                  <a:srgbClr val="131313"/>
                </a:solidFill>
                <a:latin typeface="AdvTTe5c5f14d.B"/>
              </a:rPr>
              <a:t>Science</a:t>
            </a:r>
            <a:r>
              <a:rPr lang="en-AU" sz="2200" i="1" dirty="0" smtClean="0">
                <a:solidFill>
                  <a:srgbClr val="131313"/>
                </a:solidFill>
                <a:latin typeface="AdvTTe5c5f14d.B"/>
              </a:rPr>
              <a:t> </a:t>
            </a:r>
            <a:r>
              <a:rPr lang="en-AU" sz="2200" dirty="0" smtClean="0">
                <a:solidFill>
                  <a:srgbClr val="131313"/>
                </a:solidFill>
                <a:latin typeface="AdvTTe5c5f14d.B"/>
              </a:rPr>
              <a:t>- </a:t>
            </a:r>
            <a:r>
              <a:rPr lang="en-AU" sz="2000" dirty="0" smtClean="0">
                <a:solidFill>
                  <a:srgbClr val="131313"/>
                </a:solidFill>
                <a:latin typeface="AdvTTe5c5f14d.B"/>
              </a:rPr>
              <a:t>Anthony Biglan, Prevention Science 2011</a:t>
            </a:r>
            <a:endParaRPr lang="en-AU" sz="4400" dirty="0">
              <a:solidFill>
                <a:schemeClr val="tx1"/>
              </a:solidFill>
            </a:endParaRPr>
          </a:p>
        </p:txBody>
      </p:sp>
      <p:sp>
        <p:nvSpPr>
          <p:cNvPr id="84994" name="Content Placeholder 2"/>
          <p:cNvSpPr>
            <a:spLocks noGrp="1"/>
          </p:cNvSpPr>
          <p:nvPr>
            <p:ph idx="1"/>
          </p:nvPr>
        </p:nvSpPr>
        <p:spPr>
          <a:xfrm>
            <a:off x="468313" y="1628775"/>
            <a:ext cx="7991475" cy="4895850"/>
          </a:xfrm>
        </p:spPr>
        <p:txBody>
          <a:bodyPr/>
          <a:lstStyle/>
          <a:p>
            <a:pPr marL="0" indent="0" eaLnBrk="1" hangingPunct="1">
              <a:buFont typeface="Wingdings" pitchFamily="2" charset="2"/>
              <a:buNone/>
            </a:pPr>
            <a:r>
              <a:rPr lang="en-AU" b="1" smtClean="0">
                <a:solidFill>
                  <a:srgbClr val="131313"/>
                </a:solidFill>
                <a:latin typeface="AdvTT2acb703b"/>
              </a:rPr>
              <a:t>The full benefit of prevention (medical) science will not be realized until we… influence organizational practices. </a:t>
            </a:r>
          </a:p>
          <a:p>
            <a:pPr marL="0" indent="0" eaLnBrk="1" hangingPunct="1">
              <a:buFont typeface="Wingdings" pitchFamily="2" charset="2"/>
              <a:buNone/>
            </a:pPr>
            <a:r>
              <a:rPr lang="en-AU" smtClean="0">
                <a:solidFill>
                  <a:srgbClr val="131313"/>
                </a:solidFill>
                <a:latin typeface="AdvTT2acb703b"/>
              </a:rPr>
              <a:t>Marketing of tobacco, alcohol, and food (AND MEDICATIONS) and corporate … policies that maintain poverty are examples of practices we must influence.</a:t>
            </a:r>
          </a:p>
          <a:p>
            <a:pPr marL="0" indent="0" eaLnBrk="1" hangingPunct="1">
              <a:buFont typeface="Wingdings" pitchFamily="2" charset="2"/>
              <a:buNone/>
            </a:pPr>
            <a:r>
              <a:rPr lang="en-AU" smtClean="0">
                <a:solidFill>
                  <a:srgbClr val="131313"/>
                </a:solidFill>
                <a:latin typeface="AdvTT2acb703b"/>
              </a:rPr>
              <a:t>(? also medical / psychiatric professional bodies and journals, the pharmaceutical industry / regulatory agencies, and University and government research funding agencies. Perhaps outside the CM SIG remit, but critical </a:t>
            </a:r>
            <a:r>
              <a:rPr lang="en-AU" smtClean="0">
                <a:solidFill>
                  <a:srgbClr val="131313"/>
                </a:solidFill>
                <a:latin typeface="AdvTT2acb703b"/>
                <a:sym typeface="Wingdings" pitchFamily="2" charset="2"/>
              </a:rPr>
              <a:t></a:t>
            </a:r>
            <a:r>
              <a:rPr lang="en-AU" smtClean="0">
                <a:solidFill>
                  <a:srgbClr val="131313"/>
                </a:solidFill>
                <a:latin typeface="AdvTT2acb703b"/>
              </a:rPr>
              <a:t> </a:t>
            </a:r>
            <a:r>
              <a:rPr lang="en-AU" i="1" smtClean="0">
                <a:solidFill>
                  <a:srgbClr val="131313"/>
                </a:solidFill>
                <a:latin typeface="AdvTT2acb703b"/>
              </a:rPr>
              <a:t>environmental practices</a:t>
            </a:r>
            <a:r>
              <a:rPr lang="en-AU" smtClean="0">
                <a:solidFill>
                  <a:srgbClr val="131313"/>
                </a:solidFill>
                <a:latin typeface="AdvTT2acb703b"/>
              </a:rPr>
              <a:t>) </a:t>
            </a:r>
          </a:p>
          <a:p>
            <a:pPr marL="0" indent="0" eaLnBrk="1" hangingPunct="1">
              <a:buFont typeface="Wingdings" pitchFamily="2" charset="2"/>
              <a:buNone/>
            </a:pPr>
            <a:r>
              <a:rPr lang="en-AU" b="1" smtClean="0">
                <a:solidFill>
                  <a:srgbClr val="131313"/>
                </a:solidFill>
                <a:latin typeface="AdvTT2acb703b"/>
              </a:rPr>
              <a:t>This paper analyzes the evolution of such practices in terms of their selection by economic consequences. </a:t>
            </a:r>
          </a:p>
          <a:p>
            <a:pPr marL="0" indent="0" eaLnBrk="1" hangingPunct="1">
              <a:buFont typeface="Wingdings" pitchFamily="2" charset="2"/>
              <a:buNone/>
            </a:pPr>
            <a:r>
              <a:rPr lang="en-AU" b="1" smtClean="0">
                <a:solidFill>
                  <a:srgbClr val="131313"/>
                </a:solidFill>
                <a:latin typeface="AdvTT2acb703b"/>
                <a:sym typeface="Wingdings" pitchFamily="2" charset="2"/>
              </a:rPr>
              <a:t> CBS scaled up to social organisational PROSOCIAL level.</a:t>
            </a:r>
            <a:endParaRPr lang="en-AU" b="1"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sz="2800" b="1" dirty="0">
                <a:solidFill>
                  <a:prstClr val="black"/>
                </a:solidFill>
                <a:effectLst>
                  <a:outerShdw blurRad="127000" algn="ctr" rotWithShape="0">
                    <a:prstClr val="white">
                      <a:alpha val="50000"/>
                    </a:prstClr>
                  </a:outerShdw>
                </a:effectLst>
              </a:rPr>
              <a:t>CONTEXTUAL MEDICINE – SYSTEMS LEVEL</a:t>
            </a:r>
            <a:r>
              <a:rPr lang="en-AU" sz="3200" dirty="0">
                <a:solidFill>
                  <a:prstClr val="black"/>
                </a:solidFill>
                <a:effectLst>
                  <a:outerShdw blurRad="127000" algn="ctr" rotWithShape="0">
                    <a:prstClr val="white">
                      <a:alpha val="50000"/>
                    </a:prstClr>
                  </a:outerShdw>
                </a:effectLst>
              </a:rPr>
              <a:t/>
            </a:r>
            <a:br>
              <a:rPr lang="en-AU" sz="3200" dirty="0">
                <a:solidFill>
                  <a:prstClr val="black"/>
                </a:solidFill>
                <a:effectLst>
                  <a:outerShdw blurRad="127000" algn="ctr" rotWithShape="0">
                    <a:prstClr val="white">
                      <a:alpha val="50000"/>
                    </a:prstClr>
                  </a:outerShdw>
                </a:effectLst>
              </a:rPr>
            </a:br>
            <a:r>
              <a:rPr lang="en-AU" sz="2000" b="1" i="1" dirty="0">
                <a:solidFill>
                  <a:srgbClr val="131313"/>
                </a:solidFill>
                <a:effectLst>
                  <a:outerShdw blurRad="127000" algn="ctr" rotWithShape="0">
                    <a:prstClr val="white">
                      <a:alpha val="50000"/>
                    </a:prstClr>
                  </a:outerShdw>
                </a:effectLst>
                <a:latin typeface="AdvTTe5c5f14d.B"/>
              </a:rPr>
              <a:t>Corporate Externalities: A Challenge to the Further Success</a:t>
            </a:r>
            <a:br>
              <a:rPr lang="en-AU" sz="2000" b="1" i="1" dirty="0">
                <a:solidFill>
                  <a:srgbClr val="131313"/>
                </a:solidFill>
                <a:effectLst>
                  <a:outerShdw blurRad="127000" algn="ctr" rotWithShape="0">
                    <a:prstClr val="white">
                      <a:alpha val="50000"/>
                    </a:prstClr>
                  </a:outerShdw>
                </a:effectLst>
                <a:latin typeface="AdvTTe5c5f14d.B"/>
              </a:rPr>
            </a:br>
            <a:r>
              <a:rPr lang="en-AU" sz="2000" b="1" i="1" dirty="0">
                <a:solidFill>
                  <a:srgbClr val="131313"/>
                </a:solidFill>
                <a:effectLst>
                  <a:outerShdw blurRad="127000" algn="ctr" rotWithShape="0">
                    <a:prstClr val="white">
                      <a:alpha val="50000"/>
                    </a:prstClr>
                  </a:outerShdw>
                </a:effectLst>
                <a:latin typeface="AdvTTe5c5f14d.B"/>
              </a:rPr>
              <a:t>of Prevention Science </a:t>
            </a:r>
            <a:r>
              <a:rPr lang="en-AU" sz="2000" dirty="0">
                <a:solidFill>
                  <a:srgbClr val="131313"/>
                </a:solidFill>
                <a:effectLst>
                  <a:outerShdw blurRad="127000" algn="ctr" rotWithShape="0">
                    <a:prstClr val="white">
                      <a:alpha val="50000"/>
                    </a:prstClr>
                  </a:outerShdw>
                </a:effectLst>
                <a:latin typeface="AdvTTe5c5f14d.B"/>
              </a:rPr>
              <a:t>- </a:t>
            </a:r>
            <a:r>
              <a:rPr lang="en-AU" sz="1800" dirty="0">
                <a:solidFill>
                  <a:srgbClr val="131313"/>
                </a:solidFill>
                <a:effectLst>
                  <a:outerShdw blurRad="127000" algn="ctr" rotWithShape="0">
                    <a:prstClr val="white">
                      <a:alpha val="50000"/>
                    </a:prstClr>
                  </a:outerShdw>
                </a:effectLst>
                <a:latin typeface="AdvTTe5c5f14d.B"/>
              </a:rPr>
              <a:t>Anthony Biglan, Prevention Science 2011</a:t>
            </a:r>
            <a:endParaRPr lang="en-AU" dirty="0"/>
          </a:p>
        </p:txBody>
      </p:sp>
      <p:sp>
        <p:nvSpPr>
          <p:cNvPr id="87042" name="Content Placeholder 2"/>
          <p:cNvSpPr>
            <a:spLocks noGrp="1"/>
          </p:cNvSpPr>
          <p:nvPr>
            <p:ph idx="1"/>
          </p:nvPr>
        </p:nvSpPr>
        <p:spPr>
          <a:xfrm>
            <a:off x="468313" y="1773238"/>
            <a:ext cx="8207375" cy="4608512"/>
          </a:xfrm>
        </p:spPr>
        <p:txBody>
          <a:bodyPr/>
          <a:lstStyle/>
          <a:p>
            <a:pPr marL="0" indent="0" eaLnBrk="1" hangingPunct="1">
              <a:buFont typeface="Wingdings" pitchFamily="2" charset="2"/>
              <a:buNone/>
            </a:pPr>
            <a:r>
              <a:rPr lang="en-AU" b="1" smtClean="0">
                <a:solidFill>
                  <a:srgbClr val="131313"/>
                </a:solidFill>
                <a:latin typeface="AdvTT2acb703b"/>
              </a:rPr>
              <a:t>A strategy for addressing these critical risk factors should include: </a:t>
            </a:r>
          </a:p>
          <a:p>
            <a:pPr marL="0" indent="0" eaLnBrk="1" hangingPunct="1">
              <a:buFont typeface="Wingdings" pitchFamily="2" charset="2"/>
              <a:buAutoNum type="alphaLcParenBoth"/>
            </a:pPr>
            <a:r>
              <a:rPr lang="en-AU" b="1" smtClean="0">
                <a:solidFill>
                  <a:srgbClr val="131313"/>
                </a:solidFill>
                <a:latin typeface="AdvTT2acb703b"/>
              </a:rPr>
              <a:t> systematic research on the impact of corporate practices on each of the most common and costly psychological and behavior problems; </a:t>
            </a:r>
          </a:p>
          <a:p>
            <a:pPr marL="0" indent="0" eaLnBrk="1" hangingPunct="1">
              <a:buFont typeface="Wingdings" pitchFamily="2" charset="2"/>
              <a:buAutoNum type="alphaLcParenBoth"/>
            </a:pPr>
            <a:r>
              <a:rPr lang="en-AU" b="1" smtClean="0">
                <a:solidFill>
                  <a:srgbClr val="131313"/>
                </a:solidFill>
                <a:latin typeface="AdvTT2acb703b"/>
              </a:rPr>
              <a:t> empirical analyses of the consequences that select harmful corporate practices;</a:t>
            </a:r>
          </a:p>
          <a:p>
            <a:pPr marL="0" indent="0" eaLnBrk="1" hangingPunct="1">
              <a:buFont typeface="Wingdings" pitchFamily="2" charset="2"/>
              <a:buAutoNum type="alphaLcParenBoth"/>
            </a:pPr>
            <a:r>
              <a:rPr lang="en-AU" b="1" smtClean="0">
                <a:solidFill>
                  <a:srgbClr val="131313"/>
                </a:solidFill>
                <a:latin typeface="AdvTT2acb703b"/>
              </a:rPr>
              <a:t> assessment of the impact of policies that could affect problematic corporate practices; and</a:t>
            </a:r>
          </a:p>
          <a:p>
            <a:pPr marL="0" indent="0" eaLnBrk="1" hangingPunct="1">
              <a:buFont typeface="Wingdings" pitchFamily="2" charset="2"/>
              <a:buAutoNum type="alphaLcParenBoth"/>
            </a:pPr>
            <a:r>
              <a:rPr lang="en-AU" b="1" smtClean="0">
                <a:solidFill>
                  <a:srgbClr val="131313"/>
                </a:solidFill>
                <a:latin typeface="AdvTT2acb703b"/>
              </a:rPr>
              <a:t> research on advocacy organizations to understand the factors that influence their growth and to help them develop effective strategies for influencing corporate externalities.</a:t>
            </a:r>
            <a:endParaRPr lang="en-AU" b="1" smtClean="0">
              <a:solidFill>
                <a:srgbClr val="17375D"/>
              </a:solidFill>
            </a:endParaRPr>
          </a:p>
          <a:p>
            <a:pPr marL="0" indent="0" eaLnBrk="1" hangingPunct="1">
              <a:buFont typeface="Wingdings" pitchFamily="2" charset="2"/>
              <a:buNone/>
            </a:pPr>
            <a:endParaRPr lang="en-A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en-AU" b="1" smtClean="0">
                <a:solidFill>
                  <a:schemeClr val="tx1"/>
                </a:solidFill>
                <a:effectLst>
                  <a:outerShdw blurRad="38100" dist="38100" dir="2700000" algn="tl">
                    <a:srgbClr val="C0C0C0"/>
                  </a:outerShdw>
                </a:effectLst>
              </a:rPr>
              <a:t>CM SIG – “Topics of Interest” - ACBS</a:t>
            </a:r>
          </a:p>
        </p:txBody>
      </p:sp>
      <p:sp>
        <p:nvSpPr>
          <p:cNvPr id="23554" name="Content Placeholder 2"/>
          <p:cNvSpPr>
            <a:spLocks noGrp="1"/>
          </p:cNvSpPr>
          <p:nvPr>
            <p:ph idx="1"/>
          </p:nvPr>
        </p:nvSpPr>
        <p:spPr>
          <a:xfrm>
            <a:off x="539750" y="1341438"/>
            <a:ext cx="8064500" cy="5111750"/>
          </a:xfrm>
        </p:spPr>
        <p:txBody>
          <a:bodyPr/>
          <a:lstStyle/>
          <a:p>
            <a:pPr marL="0" indent="0" eaLnBrk="1" hangingPunct="1">
              <a:lnSpc>
                <a:spcPct val="90000"/>
              </a:lnSpc>
              <a:buFont typeface="Wingdings" pitchFamily="2" charset="2"/>
              <a:buNone/>
            </a:pPr>
            <a:r>
              <a:rPr lang="en-AU" sz="2200" b="1" smtClean="0">
                <a:solidFill>
                  <a:schemeClr val="tx1"/>
                </a:solidFill>
              </a:rPr>
              <a:t>Human physiology, neuroscience, medicine, and their relations within the broader field of evolutionary science.</a:t>
            </a:r>
          </a:p>
          <a:p>
            <a:pPr marL="0" indent="0" eaLnBrk="1" hangingPunct="1">
              <a:lnSpc>
                <a:spcPct val="90000"/>
              </a:lnSpc>
              <a:buFont typeface="Wingdings" pitchFamily="2" charset="2"/>
              <a:buNone/>
            </a:pPr>
            <a:r>
              <a:rPr lang="en-AU" sz="2200" b="1" smtClean="0">
                <a:solidFill>
                  <a:schemeClr val="tx1"/>
                </a:solidFill>
              </a:rPr>
              <a:t>Developing CBS-based case conceptualization … integrated with models and language </a:t>
            </a:r>
            <a:r>
              <a:rPr lang="en-AU" sz="2200" b="1" i="1" smtClean="0">
                <a:solidFill>
                  <a:schemeClr val="tx1"/>
                </a:solidFill>
              </a:rPr>
              <a:t>familiar to medical practitioners</a:t>
            </a:r>
            <a:r>
              <a:rPr lang="en-AU" sz="2200" b="1" smtClean="0">
                <a:solidFill>
                  <a:schemeClr val="tx1"/>
                </a:solidFill>
              </a:rPr>
              <a:t>.</a:t>
            </a:r>
          </a:p>
          <a:p>
            <a:pPr marL="0" indent="0" eaLnBrk="1" hangingPunct="1">
              <a:lnSpc>
                <a:spcPct val="90000"/>
              </a:lnSpc>
              <a:buFont typeface="Wingdings" pitchFamily="2" charset="2"/>
              <a:buNone/>
            </a:pPr>
            <a:r>
              <a:rPr lang="en-AU" sz="2200" b="1" smtClean="0">
                <a:solidFill>
                  <a:schemeClr val="tx1"/>
                </a:solidFill>
              </a:rPr>
              <a:t>Functional contextual study of the effect of drugs on human behavior - conceptual, research, and clinical.</a:t>
            </a:r>
          </a:p>
          <a:p>
            <a:pPr marL="0" indent="0" eaLnBrk="1" hangingPunct="1">
              <a:lnSpc>
                <a:spcPct val="90000"/>
              </a:lnSpc>
              <a:buFont typeface="Wingdings" pitchFamily="2" charset="2"/>
              <a:buNone/>
            </a:pPr>
            <a:r>
              <a:rPr lang="en-AU" sz="2200" b="1" smtClean="0">
                <a:solidFill>
                  <a:schemeClr val="tx1"/>
                </a:solidFill>
              </a:rPr>
              <a:t>Public health, socio-cultural, and economic issues relevant to practices of medicine incl. prescribing practices, health systems.</a:t>
            </a:r>
          </a:p>
          <a:p>
            <a:pPr marL="0" indent="0" eaLnBrk="1" hangingPunct="1">
              <a:lnSpc>
                <a:spcPct val="90000"/>
              </a:lnSpc>
              <a:buFont typeface="Wingdings" pitchFamily="2" charset="2"/>
              <a:buNone/>
            </a:pPr>
            <a:endParaRPr lang="en-AU" sz="2200" b="1" smtClean="0">
              <a:solidFill>
                <a:schemeClr val="tx1"/>
              </a:solidFill>
            </a:endParaRPr>
          </a:p>
          <a:p>
            <a:pPr marL="0" indent="0" eaLnBrk="1" hangingPunct="1">
              <a:lnSpc>
                <a:spcPct val="90000"/>
              </a:lnSpc>
              <a:buFont typeface="Wingdings" pitchFamily="2" charset="2"/>
              <a:buNone/>
            </a:pPr>
            <a:r>
              <a:rPr lang="en-AU" sz="2200" i="1" smtClean="0">
                <a:solidFill>
                  <a:srgbClr val="000000"/>
                </a:solidFill>
              </a:rPr>
              <a:t>“I take Contextual Medicine to be an exploration of the role of biological processes and medical issues in human functioning from a functional, process-focussed, systemic, contextual viewpoint.” </a:t>
            </a:r>
          </a:p>
          <a:p>
            <a:pPr marL="0" indent="0" eaLnBrk="1" hangingPunct="1">
              <a:lnSpc>
                <a:spcPct val="90000"/>
              </a:lnSpc>
              <a:buFont typeface="Wingdings" pitchFamily="2" charset="2"/>
              <a:buNone/>
            </a:pPr>
            <a:r>
              <a:rPr lang="en-AU" sz="2200" smtClean="0">
                <a:solidFill>
                  <a:srgbClr val="000000"/>
                </a:solidFill>
              </a:rPr>
              <a:t>Steve Hayes, </a:t>
            </a:r>
            <a:r>
              <a:rPr lang="en-AU" sz="2200" i="1" smtClean="0">
                <a:solidFill>
                  <a:srgbClr val="000000"/>
                </a:solidFill>
              </a:rPr>
              <a:t>from a CM List post 15/04/2013</a:t>
            </a:r>
            <a:endParaRPr lang="en-AU" sz="2200" b="1" smtClean="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a:xfrm>
            <a:off x="395288" y="476250"/>
            <a:ext cx="8229600" cy="1325563"/>
          </a:xfrm>
          <a:noFill/>
        </p:spPr>
        <p:txBody>
          <a:bodyPr wrap="square" numCol="1" anchorCtr="0" compatLnSpc="1">
            <a:prstTxWarp prst="textNoShape">
              <a:avLst/>
            </a:prstTxWarp>
          </a:bodyPr>
          <a:lstStyle/>
          <a:p>
            <a:pPr algn="ctr"/>
            <a:r>
              <a:rPr lang="en-US" sz="3200" b="1" smtClean="0">
                <a:solidFill>
                  <a:schemeClr val="tx1"/>
                </a:solidFill>
                <a:effectLst/>
              </a:rPr>
              <a:t>INTEGRATING THE HUMAN SERVICES </a:t>
            </a:r>
            <a:br>
              <a:rPr lang="en-US" sz="3200" b="1" smtClean="0">
                <a:solidFill>
                  <a:schemeClr val="tx1"/>
                </a:solidFill>
                <a:effectLst/>
              </a:rPr>
            </a:br>
            <a:r>
              <a:rPr lang="en-US" sz="3200" b="1" smtClean="0">
                <a:solidFill>
                  <a:schemeClr val="tx1"/>
                </a:solidFill>
                <a:effectLst/>
              </a:rPr>
              <a:t>TO EVOLVE EFFECTIVE POLICIES</a:t>
            </a:r>
            <a:br>
              <a:rPr lang="en-US" sz="3200" b="1" smtClean="0">
                <a:solidFill>
                  <a:schemeClr val="tx1"/>
                </a:solidFill>
                <a:effectLst/>
              </a:rPr>
            </a:br>
            <a:r>
              <a:rPr lang="en-US" sz="2000" b="1" smtClean="0">
                <a:solidFill>
                  <a:schemeClr val="tx1"/>
                </a:solidFill>
                <a:effectLst/>
              </a:rPr>
              <a:t>Tony Biglan &amp; Christine Cody Oregon Research Institute</a:t>
            </a:r>
            <a:br>
              <a:rPr lang="en-US" sz="2000" b="1" smtClean="0">
                <a:solidFill>
                  <a:schemeClr val="tx1"/>
                </a:solidFill>
                <a:effectLst/>
              </a:rPr>
            </a:br>
            <a:r>
              <a:rPr lang="en-US" sz="2000" b="1" smtClean="0">
                <a:solidFill>
                  <a:schemeClr val="tx1"/>
                </a:solidFill>
                <a:effectLst/>
              </a:rPr>
              <a:t>Journal of Economic Behavior and Organisation 2013</a:t>
            </a:r>
            <a:br>
              <a:rPr lang="en-US" sz="2000" b="1" smtClean="0">
                <a:solidFill>
                  <a:schemeClr val="tx1"/>
                </a:solidFill>
                <a:effectLst/>
              </a:rPr>
            </a:br>
            <a:r>
              <a:rPr lang="en-US" sz="2000" i="1" smtClean="0">
                <a:solidFill>
                  <a:schemeClr val="tx1"/>
                </a:solidFill>
                <a:effectLst/>
              </a:rPr>
              <a:t>Special issue on Evolution as a framework for… Public Policy</a:t>
            </a:r>
            <a:endParaRPr lang="en-AU" sz="2000" i="1" smtClean="0">
              <a:solidFill>
                <a:schemeClr val="tx1"/>
              </a:solidFill>
              <a:effectLst/>
            </a:endParaRPr>
          </a:p>
        </p:txBody>
      </p:sp>
      <p:sp>
        <p:nvSpPr>
          <p:cNvPr id="92163" name="Rectangle 3"/>
          <p:cNvSpPr>
            <a:spLocks noGrp="1"/>
          </p:cNvSpPr>
          <p:nvPr>
            <p:ph type="body" idx="1"/>
          </p:nvPr>
        </p:nvSpPr>
        <p:spPr>
          <a:xfrm>
            <a:off x="1476375" y="2276475"/>
            <a:ext cx="6264275" cy="3906838"/>
          </a:xfrm>
        </p:spPr>
        <p:txBody>
          <a:bodyPr/>
          <a:lstStyle/>
          <a:p>
            <a:pPr>
              <a:lnSpc>
                <a:spcPct val="90000"/>
              </a:lnSpc>
              <a:buFont typeface="Wingdings" pitchFamily="2" charset="2"/>
              <a:buNone/>
            </a:pPr>
            <a:r>
              <a:rPr lang="en-US" b="1" smtClean="0">
                <a:solidFill>
                  <a:schemeClr val="tx1"/>
                </a:solidFill>
              </a:rPr>
              <a:t>Evolution of US Public Policy making over 30 years</a:t>
            </a:r>
          </a:p>
          <a:p>
            <a:pPr>
              <a:lnSpc>
                <a:spcPct val="90000"/>
              </a:lnSpc>
              <a:buFont typeface="Wingdings" pitchFamily="2" charset="2"/>
              <a:buNone/>
            </a:pPr>
            <a:r>
              <a:rPr lang="en-US" b="1" smtClean="0">
                <a:solidFill>
                  <a:schemeClr val="tx1"/>
                </a:solidFill>
              </a:rPr>
              <a:t>Advocacy for free markets selected by benefits those who advocate for such policies</a:t>
            </a:r>
          </a:p>
          <a:p>
            <a:pPr>
              <a:lnSpc>
                <a:spcPct val="90000"/>
              </a:lnSpc>
              <a:buFont typeface="Wingdings" pitchFamily="2" charset="2"/>
              <a:buNone/>
            </a:pPr>
            <a:r>
              <a:rPr lang="en-US" b="1" smtClean="0">
                <a:solidFill>
                  <a:schemeClr val="tx1"/>
                </a:solidFill>
              </a:rPr>
              <a:t>CF tobacco control movement advocacy success</a:t>
            </a:r>
          </a:p>
          <a:p>
            <a:pPr>
              <a:lnSpc>
                <a:spcPct val="90000"/>
              </a:lnSpc>
              <a:buFont typeface="Wingdings" pitchFamily="2" charset="2"/>
              <a:buChar char="à"/>
            </a:pPr>
            <a:r>
              <a:rPr lang="en-US" b="1" smtClean="0">
                <a:solidFill>
                  <a:schemeClr val="tx1"/>
                </a:solidFill>
                <a:sym typeface="Wingdings" pitchFamily="2" charset="2"/>
              </a:rPr>
              <a:t>These principles applied to advocacy for p0licies, programs, practices increasing prevalence of nurturing families and schools (and corporate practices, medical / psychiatric systems)</a:t>
            </a:r>
          </a:p>
          <a:p>
            <a:pPr>
              <a:lnSpc>
                <a:spcPct val="90000"/>
              </a:lnSpc>
              <a:buFont typeface="Wingdings" pitchFamily="2" charset="2"/>
              <a:buChar char="à"/>
            </a:pPr>
            <a:r>
              <a:rPr lang="en-US" b="1" smtClean="0">
                <a:solidFill>
                  <a:schemeClr val="tx1"/>
                </a:solidFill>
              </a:rPr>
              <a:t>Reversal of adverse policies of dominant economic paradigm which contributes to behavioral problems</a:t>
            </a:r>
          </a:p>
          <a:p>
            <a:pPr>
              <a:lnSpc>
                <a:spcPct val="90000"/>
              </a:lnSpc>
              <a:buFont typeface="Wingdings" pitchFamily="2" charset="2"/>
              <a:buNone/>
            </a:pPr>
            <a:endParaRPr lang="en-AU" b="1"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pPr algn="ctr" eaLnBrk="1" hangingPunct="1">
              <a:defRPr/>
            </a:pPr>
            <a:r>
              <a:rPr lang="en-AU" b="1" smtClean="0">
                <a:solidFill>
                  <a:schemeClr val="tx1"/>
                </a:solidFill>
                <a:effectLst>
                  <a:outerShdw blurRad="38100" dist="38100" dir="2700000" algn="tl">
                    <a:srgbClr val="C0C0C0"/>
                  </a:outerShdw>
                </a:effectLst>
              </a:rPr>
              <a:t>CM SIG – “Topics of Interest” - ACBS</a:t>
            </a:r>
          </a:p>
        </p:txBody>
      </p:sp>
      <p:sp>
        <p:nvSpPr>
          <p:cNvPr id="88066" name="Content Placeholder 2"/>
          <p:cNvSpPr>
            <a:spLocks noGrp="1"/>
          </p:cNvSpPr>
          <p:nvPr>
            <p:ph idx="4294967295"/>
          </p:nvPr>
        </p:nvSpPr>
        <p:spPr>
          <a:xfrm>
            <a:off x="539750" y="1341438"/>
            <a:ext cx="8064500" cy="5111750"/>
          </a:xfrm>
        </p:spPr>
        <p:txBody>
          <a:bodyPr/>
          <a:lstStyle/>
          <a:p>
            <a:pPr marL="0" indent="0" eaLnBrk="1" hangingPunct="1">
              <a:lnSpc>
                <a:spcPct val="90000"/>
              </a:lnSpc>
              <a:buFont typeface="Wingdings" pitchFamily="2" charset="2"/>
              <a:buNone/>
            </a:pPr>
            <a:r>
              <a:rPr lang="en-AU" sz="2200" b="1" smtClean="0">
                <a:solidFill>
                  <a:schemeClr val="tx1"/>
                </a:solidFill>
              </a:rPr>
              <a:t>Human physiology, neuroscience, medicine, and their relations within the broader field of evolutionary science.</a:t>
            </a:r>
          </a:p>
          <a:p>
            <a:pPr marL="0" indent="0" eaLnBrk="1" hangingPunct="1">
              <a:lnSpc>
                <a:spcPct val="90000"/>
              </a:lnSpc>
              <a:buFont typeface="Wingdings" pitchFamily="2" charset="2"/>
              <a:buNone/>
            </a:pPr>
            <a:r>
              <a:rPr lang="en-AU" sz="2200" b="1" smtClean="0">
                <a:solidFill>
                  <a:schemeClr val="tx1"/>
                </a:solidFill>
              </a:rPr>
              <a:t>Developing CBS-based case conceptualization … integrated with models and language </a:t>
            </a:r>
            <a:r>
              <a:rPr lang="en-AU" sz="2200" b="1" i="1" smtClean="0">
                <a:solidFill>
                  <a:schemeClr val="tx1"/>
                </a:solidFill>
              </a:rPr>
              <a:t>familiar to medical practitioners</a:t>
            </a:r>
            <a:r>
              <a:rPr lang="en-AU" sz="2200" b="1" smtClean="0">
                <a:solidFill>
                  <a:schemeClr val="tx1"/>
                </a:solidFill>
              </a:rPr>
              <a:t>.</a:t>
            </a:r>
          </a:p>
          <a:p>
            <a:pPr marL="0" indent="0" eaLnBrk="1" hangingPunct="1">
              <a:lnSpc>
                <a:spcPct val="90000"/>
              </a:lnSpc>
              <a:buFont typeface="Wingdings" pitchFamily="2" charset="2"/>
              <a:buNone/>
            </a:pPr>
            <a:r>
              <a:rPr lang="en-AU" sz="2200" b="1" smtClean="0">
                <a:solidFill>
                  <a:schemeClr val="tx1"/>
                </a:solidFill>
              </a:rPr>
              <a:t>Functional contextual study of the effect of drugs on human behavior - conceptual, research, and clinical.</a:t>
            </a:r>
          </a:p>
          <a:p>
            <a:pPr marL="0" indent="0" eaLnBrk="1" hangingPunct="1">
              <a:lnSpc>
                <a:spcPct val="90000"/>
              </a:lnSpc>
              <a:buFont typeface="Wingdings" pitchFamily="2" charset="2"/>
              <a:buNone/>
            </a:pPr>
            <a:r>
              <a:rPr lang="en-AU" sz="2200" b="1" smtClean="0">
                <a:solidFill>
                  <a:schemeClr val="tx1"/>
                </a:solidFill>
              </a:rPr>
              <a:t>Public health, socio-cultural, and economic issues relevant to practices of medicine incl. prescribing practices, health systems.</a:t>
            </a:r>
          </a:p>
          <a:p>
            <a:pPr marL="0" indent="0" eaLnBrk="1" hangingPunct="1">
              <a:lnSpc>
                <a:spcPct val="90000"/>
              </a:lnSpc>
              <a:buFont typeface="Wingdings" pitchFamily="2" charset="2"/>
              <a:buNone/>
            </a:pPr>
            <a:r>
              <a:rPr lang="en-AU" sz="2200" i="1" smtClean="0">
                <a:solidFill>
                  <a:srgbClr val="000000"/>
                </a:solidFill>
              </a:rPr>
              <a:t>“I take Contextual Medicine to be an exploration of the role of biological processes and medical issues in human functioning from a functional, process-focussed, systemic, contextual viewpoint.” </a:t>
            </a:r>
          </a:p>
          <a:p>
            <a:pPr marL="0" indent="0" eaLnBrk="1" hangingPunct="1">
              <a:lnSpc>
                <a:spcPct val="90000"/>
              </a:lnSpc>
              <a:buFont typeface="Wingdings" pitchFamily="2" charset="2"/>
              <a:buNone/>
            </a:pPr>
            <a:r>
              <a:rPr lang="en-AU" sz="2200" smtClean="0">
                <a:solidFill>
                  <a:srgbClr val="000000"/>
                </a:solidFill>
              </a:rPr>
              <a:t>Steve Hayes, </a:t>
            </a:r>
            <a:r>
              <a:rPr lang="en-AU" sz="2200" i="1" smtClean="0">
                <a:solidFill>
                  <a:srgbClr val="000000"/>
                </a:solidFill>
              </a:rPr>
              <a:t>from a CM List post 15/04/2013</a:t>
            </a:r>
            <a:endParaRPr lang="en-AU" sz="2200" b="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6">
                                            <p:txEl>
                                              <p:pRg st="0" end="0"/>
                                            </p:txEl>
                                          </p:spTgt>
                                        </p:tgtEl>
                                        <p:attrNameLst>
                                          <p:attrName>style.visibility</p:attrName>
                                        </p:attrNameLst>
                                      </p:cBhvr>
                                      <p:to>
                                        <p:strVal val="visible"/>
                                      </p:to>
                                    </p:set>
                                    <p:animEffect transition="in" filter="fade">
                                      <p:cBhvr>
                                        <p:cTn id="12" dur="2000"/>
                                        <p:tgtEl>
                                          <p:spTgt spid="880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6">
                                            <p:txEl>
                                              <p:pRg st="1" end="1"/>
                                            </p:txEl>
                                          </p:spTgt>
                                        </p:tgtEl>
                                        <p:attrNameLst>
                                          <p:attrName>style.visibility</p:attrName>
                                        </p:attrNameLst>
                                      </p:cBhvr>
                                      <p:to>
                                        <p:strVal val="visible"/>
                                      </p:to>
                                    </p:set>
                                    <p:animEffect transition="in" filter="fade">
                                      <p:cBhvr>
                                        <p:cTn id="17" dur="2000"/>
                                        <p:tgtEl>
                                          <p:spTgt spid="880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6">
                                            <p:txEl>
                                              <p:pRg st="2" end="2"/>
                                            </p:txEl>
                                          </p:spTgt>
                                        </p:tgtEl>
                                        <p:attrNameLst>
                                          <p:attrName>style.visibility</p:attrName>
                                        </p:attrNameLst>
                                      </p:cBhvr>
                                      <p:to>
                                        <p:strVal val="visible"/>
                                      </p:to>
                                    </p:set>
                                    <p:animEffect transition="in" filter="fade">
                                      <p:cBhvr>
                                        <p:cTn id="22" dur="2000"/>
                                        <p:tgtEl>
                                          <p:spTgt spid="88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6">
                                            <p:txEl>
                                              <p:pRg st="3" end="3"/>
                                            </p:txEl>
                                          </p:spTgt>
                                        </p:tgtEl>
                                        <p:attrNameLst>
                                          <p:attrName>style.visibility</p:attrName>
                                        </p:attrNameLst>
                                      </p:cBhvr>
                                      <p:to>
                                        <p:strVal val="visible"/>
                                      </p:to>
                                    </p:set>
                                    <p:animEffect transition="in" filter="fade">
                                      <p:cBhvr>
                                        <p:cTn id="27" dur="2000"/>
                                        <p:tgtEl>
                                          <p:spTgt spid="8806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066">
                                            <p:txEl>
                                              <p:pRg st="4" end="4"/>
                                            </p:txEl>
                                          </p:spTgt>
                                        </p:tgtEl>
                                        <p:attrNameLst>
                                          <p:attrName>style.visibility</p:attrName>
                                        </p:attrNameLst>
                                      </p:cBhvr>
                                      <p:to>
                                        <p:strVal val="visible"/>
                                      </p:to>
                                    </p:set>
                                    <p:animEffect transition="in" filter="fade">
                                      <p:cBhvr>
                                        <p:cTn id="32" dur="2000"/>
                                        <p:tgtEl>
                                          <p:spTgt spid="8806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066">
                                            <p:txEl>
                                              <p:pRg st="5" end="5"/>
                                            </p:txEl>
                                          </p:spTgt>
                                        </p:tgtEl>
                                        <p:attrNameLst>
                                          <p:attrName>style.visibility</p:attrName>
                                        </p:attrNameLst>
                                      </p:cBhvr>
                                      <p:to>
                                        <p:strVal val="visible"/>
                                      </p:to>
                                    </p:set>
                                    <p:animEffect transition="in" filter="fade">
                                      <p:cBhvr>
                                        <p:cTn id="37" dur="2000"/>
                                        <p:tgtEl>
                                          <p:spTgt spid="880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0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sz="3200" b="1" dirty="0" smtClean="0">
                <a:solidFill>
                  <a:schemeClr val="tx1"/>
                </a:solidFill>
              </a:rPr>
              <a:t>(FUNCTIONAL) CONTEXTUAL MEDICINE</a:t>
            </a:r>
            <a:endParaRPr lang="en-AU" sz="3200" b="1" dirty="0">
              <a:solidFill>
                <a:schemeClr val="tx1"/>
              </a:solidFill>
            </a:endParaRPr>
          </a:p>
        </p:txBody>
      </p:sp>
      <p:sp>
        <p:nvSpPr>
          <p:cNvPr id="24578" name="Content Placeholder 2"/>
          <p:cNvSpPr>
            <a:spLocks noGrp="1"/>
          </p:cNvSpPr>
          <p:nvPr>
            <p:ph idx="1"/>
          </p:nvPr>
        </p:nvSpPr>
        <p:spPr>
          <a:xfrm>
            <a:off x="827088" y="1628775"/>
            <a:ext cx="7345362" cy="4176713"/>
          </a:xfrm>
        </p:spPr>
        <p:txBody>
          <a:bodyPr/>
          <a:lstStyle/>
          <a:p>
            <a:pPr marL="457200" indent="-457200" eaLnBrk="1" hangingPunct="1">
              <a:buFont typeface="Corbel" pitchFamily="34" charset="0"/>
              <a:buAutoNum type="arabicPeriod"/>
            </a:pPr>
            <a:r>
              <a:rPr lang="en-AU" b="1" smtClean="0">
                <a:solidFill>
                  <a:schemeClr val="tx1"/>
                </a:solidFill>
              </a:rPr>
              <a:t>Winds of change in strategy in Medicine and Psychiatry</a:t>
            </a:r>
          </a:p>
          <a:p>
            <a:pPr marL="457200" indent="-457200" eaLnBrk="1" hangingPunct="1">
              <a:buFont typeface="Corbel" pitchFamily="34" charset="0"/>
              <a:buAutoNum type="arabicPeriod"/>
            </a:pPr>
            <a:r>
              <a:rPr lang="en-AU" b="1" smtClean="0">
                <a:solidFill>
                  <a:schemeClr val="tx1"/>
                </a:solidFill>
              </a:rPr>
              <a:t>What does it mean to “be a doctor”, a healer?</a:t>
            </a:r>
          </a:p>
          <a:p>
            <a:pPr marL="457200" indent="-457200" eaLnBrk="1" hangingPunct="1">
              <a:buFont typeface="Corbel" pitchFamily="34" charset="0"/>
              <a:buAutoNum type="arabicPeriod"/>
            </a:pPr>
            <a:r>
              <a:rPr lang="en-AU" b="1" smtClean="0">
                <a:solidFill>
                  <a:schemeClr val="tx1"/>
                </a:solidFill>
              </a:rPr>
              <a:t>Strategic (philosophical) foundations, (not) including history</a:t>
            </a:r>
          </a:p>
          <a:p>
            <a:pPr marL="457200" indent="-457200" eaLnBrk="1" hangingPunct="1">
              <a:buFont typeface="Corbel" pitchFamily="34" charset="0"/>
              <a:buAutoNum type="arabicPeriod"/>
            </a:pPr>
            <a:r>
              <a:rPr lang="en-AU" b="1" smtClean="0">
                <a:solidFill>
                  <a:schemeClr val="tx1"/>
                </a:solidFill>
              </a:rPr>
              <a:t>Contextual Medicine = consistent behavior / biology science</a:t>
            </a:r>
          </a:p>
          <a:p>
            <a:pPr marL="457200" indent="-457200" eaLnBrk="1" hangingPunct="1">
              <a:buFont typeface="Corbel" pitchFamily="34" charset="0"/>
              <a:buAutoNum type="arabicPeriod"/>
            </a:pPr>
            <a:r>
              <a:rPr lang="en-AU" b="1" smtClean="0">
                <a:solidFill>
                  <a:schemeClr val="tx1"/>
                </a:solidFill>
              </a:rPr>
              <a:t>Progress in Contextual Behavioral Neuroscience to mid 2013</a:t>
            </a:r>
          </a:p>
          <a:p>
            <a:pPr marL="457200" indent="-457200" eaLnBrk="1" hangingPunct="1">
              <a:buFont typeface="Corbel" pitchFamily="34" charset="0"/>
              <a:buAutoNum type="arabicPeriod"/>
            </a:pPr>
            <a:r>
              <a:rPr lang="en-AU" b="1" smtClean="0">
                <a:solidFill>
                  <a:schemeClr val="tx1"/>
                </a:solidFill>
              </a:rPr>
              <a:t>Contextual Medicine – Organisational Practices</a:t>
            </a:r>
          </a:p>
          <a:p>
            <a:pPr marL="457200" indent="-457200" eaLnBrk="1" hangingPunct="1">
              <a:buFont typeface="Corbel" pitchFamily="34" charset="0"/>
              <a:buAutoNum type="arabicPeriod"/>
            </a:pPr>
            <a:r>
              <a:rPr lang="en-AU" b="1" smtClean="0">
                <a:solidFill>
                  <a:schemeClr val="tx1"/>
                </a:solidFill>
              </a:rPr>
              <a:t>Clinical to follow: Kelly Wilson on CM medication / societal level, and Julian McNally on CM clinical interaction level.</a:t>
            </a:r>
          </a:p>
          <a:p>
            <a:pPr marL="457200" indent="-457200" eaLnBrk="1" hangingPunct="1">
              <a:buFont typeface="Corbel" pitchFamily="34" charset="0"/>
              <a:buAutoNum type="arabicPeriod"/>
            </a:pPr>
            <a:endParaRPr lang="en-AU" b="1" smtClean="0">
              <a:solidFill>
                <a:schemeClr val="tx1"/>
              </a:solidFill>
            </a:endParaRPr>
          </a:p>
          <a:p>
            <a:pPr marL="457200" indent="-457200" eaLnBrk="1" hangingPunct="1">
              <a:buFont typeface="Corbel" pitchFamily="34" charset="0"/>
              <a:buAutoNum type="arabicPeriod"/>
            </a:pPr>
            <a:endParaRPr lang="en-AU" b="1" smtClean="0">
              <a:solidFill>
                <a:schemeClr val="tx1"/>
              </a:solidFill>
            </a:endParaRPr>
          </a:p>
          <a:p>
            <a:pPr marL="457200" indent="-457200" eaLnBrk="1" hangingPunct="1">
              <a:buFont typeface="Corbel" pitchFamily="34" charset="0"/>
              <a:buAutoNum type="arabicPeriod"/>
            </a:pPr>
            <a:endParaRPr lang="en-A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620713"/>
            <a:ext cx="6572250" cy="5202237"/>
          </a:xfrm>
        </p:spPr>
        <p:txBody>
          <a:bodyPr rtlCol="0">
            <a:normAutofit/>
          </a:bodyPr>
          <a:lstStyle/>
          <a:p>
            <a:pPr marL="457200" indent="-457200" eaLnBrk="1" fontAlgn="auto" hangingPunct="1">
              <a:spcAft>
                <a:spcPts val="0"/>
              </a:spcAft>
              <a:buFont typeface="+mj-lt"/>
              <a:buAutoNum type="arabicPeriod"/>
              <a:defRPr/>
            </a:pPr>
            <a:r>
              <a:rPr lang="en-AU" sz="6600" b="1" dirty="0">
                <a:solidFill>
                  <a:prstClr val="black"/>
                </a:solidFill>
              </a:rPr>
              <a:t>Winds of change in strategy in Medicine and Psychiatry</a:t>
            </a:r>
          </a:p>
          <a:p>
            <a:pPr eaLnBrk="1" fontAlgn="auto" hangingPunct="1">
              <a:spcAft>
                <a:spcPts val="0"/>
              </a:spcAft>
              <a:defRPr/>
            </a:pP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5650"/>
          </a:xfrm>
        </p:spPr>
        <p:txBody>
          <a:bodyPr/>
          <a:lstStyle/>
          <a:p>
            <a:pPr eaLnBrk="1" fontAlgn="auto" hangingPunct="1">
              <a:spcAft>
                <a:spcPts val="0"/>
              </a:spcAft>
              <a:defRPr/>
            </a:pPr>
            <a:r>
              <a:rPr lang="en-AU" b="1" dirty="0" smtClean="0">
                <a:solidFill>
                  <a:schemeClr val="tx1"/>
                </a:solidFill>
              </a:rPr>
              <a:t>Winds of change in the  mainstream?</a:t>
            </a:r>
            <a:endParaRPr lang="en-AU" b="1" dirty="0">
              <a:solidFill>
                <a:schemeClr val="tx1"/>
              </a:solidFill>
            </a:endParaRPr>
          </a:p>
        </p:txBody>
      </p:sp>
      <p:sp>
        <p:nvSpPr>
          <p:cNvPr id="26626" name="Content Placeholder 2"/>
          <p:cNvSpPr>
            <a:spLocks noGrp="1"/>
          </p:cNvSpPr>
          <p:nvPr>
            <p:ph idx="1"/>
          </p:nvPr>
        </p:nvSpPr>
        <p:spPr>
          <a:xfrm>
            <a:off x="611188" y="981075"/>
            <a:ext cx="7705725" cy="5400675"/>
          </a:xfrm>
        </p:spPr>
        <p:txBody>
          <a:bodyPr/>
          <a:lstStyle/>
          <a:p>
            <a:pPr marL="0" indent="0" algn="just" eaLnBrk="1" hangingPunct="1">
              <a:lnSpc>
                <a:spcPct val="115000"/>
              </a:lnSpc>
              <a:spcAft>
                <a:spcPts val="1000"/>
              </a:spcAft>
              <a:buFont typeface="Wingdings" pitchFamily="2" charset="2"/>
              <a:buNone/>
            </a:pPr>
            <a:r>
              <a:rPr lang="en-AU" b="1" u="sng" smtClean="0">
                <a:solidFill>
                  <a:schemeClr val="tx1"/>
                </a:solidFill>
                <a:latin typeface="Calibri" pitchFamily="34" charset="0"/>
                <a:ea typeface="Calibri" pitchFamily="34" charset="0"/>
                <a:cs typeface="Times New Roman" pitchFamily="18" charset="0"/>
              </a:rPr>
              <a:t>PLoS MEDICINE Podcast 2009</a:t>
            </a:r>
            <a:r>
              <a:rPr lang="en-AU" b="1" smtClean="0">
                <a:solidFill>
                  <a:schemeClr val="tx1"/>
                </a:solidFill>
                <a:latin typeface="Calibri" pitchFamily="34" charset="0"/>
                <a:ea typeface="Calibri" pitchFamily="34" charset="0"/>
                <a:cs typeface="Times New Roman" pitchFamily="18" charset="0"/>
              </a:rPr>
              <a:t> </a:t>
            </a:r>
            <a:r>
              <a:rPr lang="en-AU" sz="1800" b="1" smtClean="0">
                <a:solidFill>
                  <a:schemeClr val="tx1"/>
                </a:solidFill>
                <a:latin typeface="Calibri" pitchFamily="34" charset="0"/>
                <a:ea typeface="Calibri" pitchFamily="34" charset="0"/>
                <a:cs typeface="Times New Roman" pitchFamily="18" charset="0"/>
              </a:rPr>
              <a:t>Prof Bruce Lanphear - new editorial vision</a:t>
            </a:r>
          </a:p>
          <a:p>
            <a:pPr marL="0" indent="0" algn="just" eaLnBrk="1" hangingPunct="1">
              <a:lnSpc>
                <a:spcPct val="115000"/>
              </a:lnSpc>
              <a:spcAft>
                <a:spcPts val="1000"/>
              </a:spcAft>
              <a:buFont typeface="Wingdings" pitchFamily="2" charset="2"/>
              <a:buNone/>
            </a:pPr>
            <a:r>
              <a:rPr lang="en-AU" sz="1800" b="1" smtClean="0">
                <a:solidFill>
                  <a:schemeClr val="tx1"/>
                </a:solidFill>
                <a:latin typeface="Calibri" pitchFamily="34" charset="0"/>
                <a:ea typeface="Calibri" pitchFamily="34" charset="0"/>
                <a:cs typeface="Times New Roman" pitchFamily="18" charset="0"/>
              </a:rPr>
              <a:t>New focus on </a:t>
            </a:r>
            <a:r>
              <a:rPr lang="en-AU" sz="1800" b="1" u="sng" smtClean="0">
                <a:solidFill>
                  <a:schemeClr val="tx1"/>
                </a:solidFill>
                <a:latin typeface="Calibri" pitchFamily="34" charset="0"/>
                <a:ea typeface="Calibri" pitchFamily="34" charset="0"/>
                <a:cs typeface="Times New Roman" pitchFamily="18" charset="0"/>
              </a:rPr>
              <a:t>the social, environmental and political determinants of health</a:t>
            </a:r>
            <a:r>
              <a:rPr lang="en-AU" sz="1800" b="1" smtClean="0">
                <a:solidFill>
                  <a:schemeClr val="tx1"/>
                </a:solidFill>
                <a:latin typeface="Calibri" pitchFamily="34" charset="0"/>
                <a:ea typeface="Calibri" pitchFamily="34" charset="0"/>
                <a:cs typeface="Times New Roman" pitchFamily="18" charset="0"/>
              </a:rPr>
              <a:t>. </a:t>
            </a:r>
          </a:p>
          <a:p>
            <a:pPr marL="0" indent="0" algn="just" eaLnBrk="1" hangingPunct="1">
              <a:lnSpc>
                <a:spcPct val="115000"/>
              </a:lnSpc>
              <a:spcAft>
                <a:spcPts val="1000"/>
              </a:spcAft>
              <a:buFont typeface="Wingdings" pitchFamily="2" charset="2"/>
              <a:buNone/>
            </a:pPr>
            <a:r>
              <a:rPr lang="en-AU" sz="1800" b="1" smtClean="0">
                <a:solidFill>
                  <a:schemeClr val="tx1"/>
                </a:solidFill>
                <a:latin typeface="Calibri" pitchFamily="34" charset="0"/>
                <a:ea typeface="Calibri" pitchFamily="34" charset="0"/>
                <a:cs typeface="Times New Roman" pitchFamily="18" charset="0"/>
              </a:rPr>
              <a:t>Over focussed on drug trials, journals reliant on Pharma, Academics focused on grant dollars. </a:t>
            </a:r>
            <a:r>
              <a:rPr lang="en-AU" sz="1800" b="1" i="1" smtClean="0">
                <a:solidFill>
                  <a:schemeClr val="tx1"/>
                </a:solidFill>
                <a:latin typeface="Calibri" pitchFamily="34" charset="0"/>
                <a:ea typeface="Calibri" pitchFamily="34" charset="0"/>
                <a:cs typeface="Times New Roman" pitchFamily="18" charset="0"/>
              </a:rPr>
              <a:t>Lost focus on the underlying determinants of health and disease</a:t>
            </a:r>
            <a:r>
              <a:rPr lang="en-AU" sz="1800" b="1" smtClean="0">
                <a:solidFill>
                  <a:schemeClr val="tx1"/>
                </a:solidFill>
                <a:latin typeface="Calibri" pitchFamily="34" charset="0"/>
                <a:ea typeface="Calibri" pitchFamily="34" charset="0"/>
                <a:cs typeface="Times New Roman" pitchFamily="18" charset="0"/>
              </a:rPr>
              <a:t>.</a:t>
            </a:r>
          </a:p>
          <a:p>
            <a:pPr marL="0" indent="0" algn="just" eaLnBrk="1" hangingPunct="1">
              <a:lnSpc>
                <a:spcPct val="115000"/>
              </a:lnSpc>
              <a:spcAft>
                <a:spcPts val="1000"/>
              </a:spcAft>
              <a:buFont typeface="Wingdings" pitchFamily="2" charset="2"/>
              <a:buNone/>
            </a:pPr>
            <a:r>
              <a:rPr lang="en-AU" sz="1800" b="1" smtClean="0">
                <a:solidFill>
                  <a:schemeClr val="tx1"/>
                </a:solidFill>
                <a:latin typeface="Calibri" pitchFamily="34" charset="0"/>
                <a:ea typeface="Calibri" pitchFamily="34" charset="0"/>
                <a:cs typeface="Times New Roman" pitchFamily="18" charset="0"/>
              </a:rPr>
              <a:t>Prevalent diseases particularly in developed/ing societies can be linked to industrial pollutants, to environmental chemicals (</a:t>
            </a:r>
            <a:r>
              <a:rPr lang="en-AU" sz="1800" b="1" i="1" smtClean="0">
                <a:solidFill>
                  <a:schemeClr val="tx1"/>
                </a:solidFill>
                <a:latin typeface="Calibri" pitchFamily="34" charset="0"/>
                <a:ea typeface="Calibri" pitchFamily="34" charset="0"/>
                <a:cs typeface="Times New Roman" pitchFamily="18" charset="0"/>
              </a:rPr>
              <a:t>? particularly medications, see Anatomy, Pharmageddon</a:t>
            </a:r>
            <a:r>
              <a:rPr lang="en-AU" sz="1800" b="1" smtClean="0">
                <a:solidFill>
                  <a:schemeClr val="tx1"/>
                </a:solidFill>
                <a:latin typeface="Calibri" pitchFamily="34" charset="0"/>
                <a:ea typeface="Calibri" pitchFamily="34" charset="0"/>
                <a:cs typeface="Times New Roman" pitchFamily="18" charset="0"/>
              </a:rPr>
              <a:t>) </a:t>
            </a:r>
            <a:r>
              <a:rPr lang="en-AU" sz="1800" b="1" smtClean="0">
                <a:solidFill>
                  <a:schemeClr val="tx1"/>
                </a:solidFill>
                <a:latin typeface="Calibri" pitchFamily="34" charset="0"/>
                <a:ea typeface="Calibri" pitchFamily="34" charset="0"/>
                <a:cs typeface="Times New Roman" pitchFamily="18" charset="0"/>
                <a:sym typeface="Wingdings" pitchFamily="2" charset="2"/>
              </a:rPr>
              <a:t> </a:t>
            </a:r>
            <a:r>
              <a:rPr lang="en-AU" sz="1800" b="1" smtClean="0">
                <a:solidFill>
                  <a:schemeClr val="tx1"/>
                </a:solidFill>
                <a:latin typeface="Calibri" pitchFamily="34" charset="0"/>
                <a:ea typeface="Calibri" pitchFamily="34" charset="0"/>
                <a:cs typeface="Times New Roman" pitchFamily="18" charset="0"/>
              </a:rPr>
              <a:t>“We have a stone in our shoe”</a:t>
            </a:r>
          </a:p>
          <a:p>
            <a:pPr marL="0" indent="0" algn="just" eaLnBrk="1" hangingPunct="1">
              <a:lnSpc>
                <a:spcPct val="115000"/>
              </a:lnSpc>
              <a:spcAft>
                <a:spcPts val="1000"/>
              </a:spcAft>
              <a:buFont typeface="Wingdings" pitchFamily="2" charset="2"/>
              <a:buNone/>
            </a:pPr>
            <a:r>
              <a:rPr lang="en-AU" sz="1800" b="1" smtClean="0">
                <a:solidFill>
                  <a:schemeClr val="tx1"/>
                </a:solidFill>
                <a:latin typeface="Calibri" pitchFamily="34" charset="0"/>
                <a:ea typeface="Calibri" pitchFamily="34" charset="0"/>
                <a:cs typeface="Times New Roman" pitchFamily="18" charset="0"/>
              </a:rPr>
              <a:t>Heart disease, asthma, diabetes, “cholesterol”, psychopathology, chronicity...</a:t>
            </a:r>
          </a:p>
          <a:p>
            <a:pPr marL="0" indent="0" algn="just" eaLnBrk="1" hangingPunct="1">
              <a:lnSpc>
                <a:spcPct val="115000"/>
              </a:lnSpc>
              <a:spcAft>
                <a:spcPts val="1000"/>
              </a:spcAft>
              <a:buFont typeface="Wingdings" pitchFamily="2" charset="2"/>
              <a:buNone/>
            </a:pPr>
            <a:r>
              <a:rPr lang="en-AU" sz="1800" b="1" i="1" smtClean="0">
                <a:solidFill>
                  <a:schemeClr val="tx1"/>
                </a:solidFill>
                <a:latin typeface="Calibri" pitchFamily="34" charset="0"/>
                <a:ea typeface="Calibri" pitchFamily="34" charset="0"/>
                <a:cs typeface="Times New Roman" pitchFamily="18" charset="0"/>
              </a:rPr>
              <a:t>“The Second Coming of the Sanitarians”</a:t>
            </a:r>
            <a:r>
              <a:rPr lang="en-AU" sz="1800" b="1" smtClean="0">
                <a:solidFill>
                  <a:schemeClr val="tx1"/>
                </a:solidFill>
                <a:latin typeface="Calibri" pitchFamily="34" charset="0"/>
                <a:ea typeface="Calibri" pitchFamily="34" charset="0"/>
                <a:cs typeface="Times New Roman" pitchFamily="18" charset="0"/>
              </a:rPr>
              <a:t>, heroes of the 1800’s, early 1900’s Florence Nightingale, John Snow </a:t>
            </a:r>
            <a:r>
              <a:rPr lang="en-AU" sz="1800" b="1" smtClean="0">
                <a:solidFill>
                  <a:schemeClr val="tx1"/>
                </a:solidFill>
                <a:latin typeface="Calibri" pitchFamily="34" charset="0"/>
                <a:ea typeface="Calibri" pitchFamily="34" charset="0"/>
                <a:cs typeface="Times New Roman" pitchFamily="18" charset="0"/>
                <a:sym typeface="Wingdings" pitchFamily="2" charset="2"/>
              </a:rPr>
              <a:t></a:t>
            </a:r>
            <a:r>
              <a:rPr lang="en-AU" sz="1800" b="1" smtClean="0">
                <a:solidFill>
                  <a:schemeClr val="tx1"/>
                </a:solidFill>
                <a:latin typeface="Calibri" pitchFamily="34" charset="0"/>
                <a:ea typeface="Calibri" pitchFamily="34" charset="0"/>
                <a:cs typeface="Times New Roman" pitchFamily="18" charset="0"/>
              </a:rPr>
              <a:t>dramatic public health improvements occurred before vaccinations and antibiotics: </a:t>
            </a:r>
            <a:r>
              <a:rPr lang="en-AU" sz="1800" b="1" i="1" smtClean="0">
                <a:solidFill>
                  <a:schemeClr val="tx1"/>
                </a:solidFill>
                <a:latin typeface="Calibri" pitchFamily="34" charset="0"/>
                <a:ea typeface="Calibri" pitchFamily="34" charset="0"/>
                <a:cs typeface="Times New Roman" pitchFamily="18" charset="0"/>
              </a:rPr>
              <a:t>see Pharmageddon !!!</a:t>
            </a:r>
            <a:endParaRPr lang="en-AU" sz="180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2400"/>
            <a:ext cx="8496300" cy="1044575"/>
          </a:xfrm>
        </p:spPr>
        <p:txBody>
          <a:bodyPr/>
          <a:lstStyle/>
          <a:p>
            <a:pPr eaLnBrk="1" fontAlgn="auto" hangingPunct="1">
              <a:spcAft>
                <a:spcPts val="0"/>
              </a:spcAft>
              <a:defRPr/>
            </a:pPr>
            <a:r>
              <a:rPr lang="en-AU" sz="3200" b="1" dirty="0">
                <a:solidFill>
                  <a:schemeClr val="tx1"/>
                </a:solidFill>
                <a:latin typeface="Calibri"/>
                <a:ea typeface="Calibri"/>
                <a:cs typeface="Times New Roman"/>
              </a:rPr>
              <a:t>2009 PLoS MEDICINE Podcast </a:t>
            </a:r>
            <a:r>
              <a:rPr lang="en-AU" sz="3200" b="1" dirty="0" smtClean="0">
                <a:solidFill>
                  <a:schemeClr val="tx1"/>
                </a:solidFill>
                <a:latin typeface="Calibri"/>
                <a:ea typeface="Calibri"/>
                <a:cs typeface="Times New Roman"/>
              </a:rPr>
              <a:t>Bruce </a:t>
            </a:r>
            <a:r>
              <a:rPr lang="en-AU" sz="3200" b="1" dirty="0" err="1">
                <a:solidFill>
                  <a:schemeClr val="tx1"/>
                </a:solidFill>
                <a:latin typeface="Calibri"/>
                <a:ea typeface="Calibri"/>
                <a:cs typeface="Times New Roman"/>
              </a:rPr>
              <a:t>Lanphear</a:t>
            </a:r>
            <a:endParaRPr lang="en-AU" sz="3200" dirty="0"/>
          </a:p>
        </p:txBody>
      </p:sp>
      <p:sp>
        <p:nvSpPr>
          <p:cNvPr id="27650" name="Content Placeholder 2"/>
          <p:cNvSpPr>
            <a:spLocks noGrp="1"/>
          </p:cNvSpPr>
          <p:nvPr>
            <p:ph idx="1"/>
          </p:nvPr>
        </p:nvSpPr>
        <p:spPr>
          <a:xfrm>
            <a:off x="323850" y="1125538"/>
            <a:ext cx="8280400" cy="5256212"/>
          </a:xfrm>
        </p:spPr>
        <p:txBody>
          <a:bodyPr/>
          <a:lstStyle/>
          <a:p>
            <a:pPr marL="0" indent="0" algn="just" eaLnBrk="1" hangingPunct="1">
              <a:lnSpc>
                <a:spcPct val="90000"/>
              </a:lnSpc>
              <a:buFont typeface="Wingdings" pitchFamily="2" charset="2"/>
              <a:buNone/>
            </a:pPr>
            <a:r>
              <a:rPr lang="en-AU" sz="1800" b="1" smtClean="0">
                <a:solidFill>
                  <a:schemeClr val="tx1"/>
                </a:solidFill>
              </a:rPr>
              <a:t>Does the prevailing, dominant model of medicine get us where we want to go? </a:t>
            </a:r>
          </a:p>
          <a:p>
            <a:pPr marL="0" indent="0" algn="just" eaLnBrk="1" hangingPunct="1">
              <a:lnSpc>
                <a:spcPct val="90000"/>
              </a:lnSpc>
              <a:buFont typeface="Wingdings" pitchFamily="2" charset="2"/>
              <a:buNone/>
            </a:pPr>
            <a:r>
              <a:rPr lang="en-AU" sz="1800" b="1" smtClean="0">
                <a:solidFill>
                  <a:schemeClr val="tx1"/>
                </a:solidFill>
              </a:rPr>
              <a:t>No it won’t. Not until we address the social, environmental and political determinants of health will we have the impact that we really want.</a:t>
            </a:r>
          </a:p>
          <a:p>
            <a:pPr marL="0" indent="0" algn="just" eaLnBrk="1" hangingPunct="1">
              <a:lnSpc>
                <a:spcPct val="90000"/>
              </a:lnSpc>
              <a:buFont typeface="Wingdings" pitchFamily="2" charset="2"/>
              <a:buNone/>
            </a:pPr>
            <a:r>
              <a:rPr lang="en-AU" sz="1800" b="1" smtClean="0">
                <a:solidFill>
                  <a:schemeClr val="tx1"/>
                </a:solidFill>
              </a:rPr>
              <a:t>We need respectful irreverence. To question the existing models. Are they doing what we want them to do? Are they serving the public? Clearly they are not!</a:t>
            </a:r>
          </a:p>
          <a:p>
            <a:pPr marL="0" indent="0" algn="just" eaLnBrk="1" hangingPunct="1">
              <a:lnSpc>
                <a:spcPct val="90000"/>
              </a:lnSpc>
              <a:buFont typeface="Wingdings" pitchFamily="2" charset="2"/>
              <a:buNone/>
            </a:pPr>
            <a:r>
              <a:rPr lang="en-AU" sz="1800" b="1" smtClean="0">
                <a:solidFill>
                  <a:schemeClr val="tx1"/>
                </a:solidFill>
              </a:rPr>
              <a:t>Journals, editors, are clearly beholden to the pharmaceutical industry. </a:t>
            </a:r>
          </a:p>
          <a:p>
            <a:pPr marL="0" indent="0" algn="just" eaLnBrk="1" hangingPunct="1">
              <a:lnSpc>
                <a:spcPct val="90000"/>
              </a:lnSpc>
              <a:buFont typeface="Wingdings" pitchFamily="2" charset="2"/>
              <a:buNone/>
            </a:pPr>
            <a:r>
              <a:rPr lang="en-AU" sz="1800" b="1" smtClean="0">
                <a:solidFill>
                  <a:schemeClr val="tx1"/>
                </a:solidFill>
              </a:rPr>
              <a:t>Science must be more accessible to people, and serve them, globally. Via blogs, interactive sites, within the developed and developing world.</a:t>
            </a:r>
          </a:p>
          <a:p>
            <a:pPr marL="0" indent="0" algn="just" eaLnBrk="1" hangingPunct="1">
              <a:lnSpc>
                <a:spcPct val="90000"/>
              </a:lnSpc>
              <a:buFont typeface="Wingdings" pitchFamily="2" charset="2"/>
              <a:buNone/>
            </a:pPr>
            <a:r>
              <a:rPr lang="en-AU" sz="1800" b="1" smtClean="0">
                <a:solidFill>
                  <a:schemeClr val="tx1"/>
                </a:solidFill>
              </a:rPr>
              <a:t>Protect children from environmental influences – accelerate this process by public engagement. Public pay for the science, they should have access.</a:t>
            </a:r>
          </a:p>
          <a:p>
            <a:pPr marL="0" indent="0" algn="just" eaLnBrk="1" hangingPunct="1">
              <a:lnSpc>
                <a:spcPct val="90000"/>
              </a:lnSpc>
              <a:buFont typeface="Wingdings" pitchFamily="2" charset="2"/>
              <a:buNone/>
            </a:pPr>
            <a:r>
              <a:rPr lang="en-AU" sz="2400" b="1" i="1" u="sng" smtClean="0">
                <a:solidFill>
                  <a:schemeClr val="tx1"/>
                </a:solidFill>
              </a:rPr>
              <a:t>2013 – RIAT </a:t>
            </a:r>
            <a:r>
              <a:rPr lang="en-AU" sz="1800" b="1" i="1" smtClean="0">
                <a:solidFill>
                  <a:schemeClr val="tx1"/>
                </a:solidFill>
              </a:rPr>
              <a:t>Restoring Invisible and Abandoned Trials: A Creative Approach to a Public Good; Now a Creative Approach to Implementation is Needed</a:t>
            </a:r>
          </a:p>
          <a:p>
            <a:pPr marL="0" indent="0" algn="just" eaLnBrk="1" hangingPunct="1">
              <a:lnSpc>
                <a:spcPct val="90000"/>
              </a:lnSpc>
              <a:buFont typeface="Wingdings" pitchFamily="2" charset="2"/>
              <a:buNone/>
            </a:pPr>
            <a:r>
              <a:rPr lang="en-AU" sz="1800" b="1" smtClean="0">
                <a:solidFill>
                  <a:schemeClr val="tx1"/>
                </a:solidFill>
              </a:rPr>
              <a:t>Commitment by PLoS Medicine and BMJ to publish findings of reanalyses of drugs such as paroxetine, quetiapine, and gabapentin, oseltamivir and clopidogrel. </a:t>
            </a:r>
          </a:p>
          <a:p>
            <a:pPr marL="0" indent="0" algn="just" eaLnBrk="1" hangingPunct="1">
              <a:lnSpc>
                <a:spcPct val="90000"/>
              </a:lnSpc>
              <a:buFont typeface="Wingdings" pitchFamily="2" charset="2"/>
              <a:buNone/>
            </a:pPr>
            <a:endParaRPr lang="en-AU" b="1" smtClean="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 on Drugs 1-  introduction">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 on Drugs 1-  introduction</Template>
  <TotalTime>3150</TotalTime>
  <Words>5810</Words>
  <Application>Microsoft Office PowerPoint</Application>
  <PresentationFormat>On-screen Show (4:3)</PresentationFormat>
  <Paragraphs>423</Paragraphs>
  <Slides>51</Slides>
  <Notes>23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ACT on Drugs 1-  introduction</vt:lpstr>
      <vt:lpstr>CONTEXTUAL MEDICINE SIG INAUGURAL SYMPOSIUM ACBS World Conference 11 Sydney Australia 2011</vt:lpstr>
      <vt:lpstr>PowerPoint Presentation</vt:lpstr>
      <vt:lpstr>(FUNCTIONAL) CONTEXTUAL MEDICINE - strategy, history, purpose, progress</vt:lpstr>
      <vt:lpstr>(FUNCTIONAL) CONTEXTUAL MEDICINE - strategy, history, purpose, progress</vt:lpstr>
      <vt:lpstr>CM SIG – “Topics of Interest” - ACBS</vt:lpstr>
      <vt:lpstr>(FUNCTIONAL) CONTEXTUAL MEDICINE</vt:lpstr>
      <vt:lpstr>PowerPoint Presentation</vt:lpstr>
      <vt:lpstr>Winds of change in the  mainstream?</vt:lpstr>
      <vt:lpstr>2009 PLoS MEDICINE Podcast Bruce Lanphear</vt:lpstr>
      <vt:lpstr>Anatomy, RxISK, alltrials, RIAT,DSM</vt:lpstr>
      <vt:lpstr>Epigenetic Mechanisms in Psychiatry Akbarian and Nestler, Neuropsychopharmacology Reviews 2013</vt:lpstr>
      <vt:lpstr>NIMH's new stance and CBS research  Steve Hayes-  RFT List post reply June 2013 </vt:lpstr>
      <vt:lpstr>PowerPoint Presentation</vt:lpstr>
      <vt:lpstr>Declaration of Geneva (WMA, 2006) - modern version of Hippocratic Oath</vt:lpstr>
      <vt:lpstr>PRIMUM NON NOCERE</vt:lpstr>
      <vt:lpstr>PowerPoint Presentation</vt:lpstr>
      <vt:lpstr>PowerPoint Presentation</vt:lpstr>
      <vt:lpstr>Philosophy, ethics, medicine and health care:  the urgent need for critical practice Michael Loughlin et al, Journal of Evaluation in Clinical Practice 2010 </vt:lpstr>
      <vt:lpstr>Evidence: philosophy of science meets medicine John Warrell Ph D Journal of Evaluation in Clinical Practice 2010</vt:lpstr>
      <vt:lpstr>Philosophy of science – why bother?  … or perhaps? “Strategy” of science</vt:lpstr>
      <vt:lpstr>FUNCTIONAL CONTEXTUALISM</vt:lpstr>
      <vt:lpstr>MEDICAL SCIENCE including diagnosis, treatment, health systems</vt:lpstr>
      <vt:lpstr>CBS ‘truth’ = successful working</vt:lpstr>
      <vt:lpstr>FC in Five Easy Pieces. Kelly G Wilson</vt:lpstr>
      <vt:lpstr>FC by phil science geek – Kelly Wilson</vt:lpstr>
      <vt:lpstr>BF Skinner – About Behaviorism</vt:lpstr>
      <vt:lpstr>For the functional contextualist, biological events are not biological</vt:lpstr>
      <vt:lpstr>Assumptions, coherence, effectiveness</vt:lpstr>
      <vt:lpstr>PowerPoint Presentation</vt:lpstr>
      <vt:lpstr>PowerPoint Presentation</vt:lpstr>
      <vt:lpstr>i.e. but… the “realness” of drugs, neurotransmitters etc ???</vt:lpstr>
      <vt:lpstr>PowerPoint Presentation</vt:lpstr>
      <vt:lpstr>Can we talk ontologically workably, and    not slip into ontological mechanism?</vt:lpstr>
      <vt:lpstr>Can we talk ontologically workably, and    not slip into ontological mechanism?</vt:lpstr>
      <vt:lpstr>PowerPoint Presentation</vt:lpstr>
      <vt:lpstr>Pragmatism or “Realism” – a choice</vt:lpstr>
      <vt:lpstr>PowerPoint Presentation</vt:lpstr>
      <vt:lpstr>Contextual Behavioral Neuroscience Contextual Behavioral Science: Creating a science more adequate to the challenge of the human condition. Hayes, Barnes-Holmes, Wilson JCBS 2012  </vt:lpstr>
      <vt:lpstr>PowerPoint Presentation</vt:lpstr>
      <vt:lpstr>Michael Schlund publications 2011-13</vt:lpstr>
      <vt:lpstr>Michael Schlund publications 2008-10</vt:lpstr>
      <vt:lpstr>Robert Whelan publications 2013</vt:lpstr>
      <vt:lpstr>Robert Whelan publications 2012</vt:lpstr>
      <vt:lpstr>Advances in RFT Chapter 4  Rob Whelan and Mike Schlund</vt:lpstr>
      <vt:lpstr>Next steps: neurobehavioural systems underlying indirect pathways of human avoidance - Simon Dymond job advert! </vt:lpstr>
      <vt:lpstr>HOW RESEARCH IN BEHAVIORAL PHARMACOLOGY INFORMS BEHAVIORAL SCIENCE   MARC N. BRANCH UNIVERSITY OF FLORIDA – JEAB 2006</vt:lpstr>
      <vt:lpstr>CONTEXTUAL MEDICINE   organisational practices</vt:lpstr>
      <vt:lpstr>CONTEXTUAL MEDICINE – SYSTEMS LEVEL Corporate Externalities: A Challenge to the Further Success of Prevention Science - Anthony Biglan, Prevention Science 2011</vt:lpstr>
      <vt:lpstr>CONTEXTUAL MEDICINE – SYSTEMS LEVEL Corporate Externalities: A Challenge to the Further Success of Prevention Science - Anthony Biglan, Prevention Science 2011</vt:lpstr>
      <vt:lpstr>INTEGRATING THE HUMAN SERVICES  TO EVOLVE EFFECTIVE POLICIES Tony Biglan &amp; Christine Cody Oregon Research Institute Journal of Economic Behavior and Organisation 2013 Special issue on Evolution as a framework for… Public Policy</vt:lpstr>
      <vt:lpstr>CM SIG – “Topics of Interest” - ACBS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CONTEXTUAL NEUROSCIENCE</dc:title>
  <dc:creator>User</dc:creator>
  <cp:lastModifiedBy>User</cp:lastModifiedBy>
  <cp:revision>181</cp:revision>
  <dcterms:created xsi:type="dcterms:W3CDTF">2011-09-25T14:22:27Z</dcterms:created>
  <dcterms:modified xsi:type="dcterms:W3CDTF">2013-07-23T13:37:45Z</dcterms:modified>
</cp:coreProperties>
</file>